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0" r:id="rId3"/>
    <p:sldId id="291" r:id="rId4"/>
    <p:sldId id="292" r:id="rId5"/>
    <p:sldId id="285" r:id="rId6"/>
    <p:sldId id="260" r:id="rId7"/>
    <p:sldId id="282" r:id="rId8"/>
    <p:sldId id="290" r:id="rId9"/>
    <p:sldId id="293" r:id="rId10"/>
    <p:sldId id="294" r:id="rId11"/>
    <p:sldId id="295" r:id="rId12"/>
    <p:sldId id="296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297" r:id="rId21"/>
    <p:sldId id="305" r:id="rId22"/>
    <p:sldId id="25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F69EA-1AD9-401C-80AB-A9C2276E43B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672D2-FBB3-45B9-8089-06B138CF6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0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C7FA-2FA2-4C63-A95F-348FF36FB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9692D-DB09-47DC-9E61-8EC0E3F0F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F9CBC-A80C-4146-BAA7-E2EEC5D4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FC60-18EB-40FA-AA3D-AFF4D619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95359-732F-4AB2-B6A7-08B3AF3B9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8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ED66-B958-4B5E-BAB8-1EB793929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657C4-A6B2-4699-B27D-8F0E8062C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769A1-21B1-4C70-8C99-D2060788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733B1-9DCD-45D9-83AE-1065C4AC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8B156-0DA5-4F21-A73E-C1D60480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2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4B710E-6AE8-40DC-A55D-F38EAAB14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7E317-1865-4763-828D-A2D65E73A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8C56E-E146-4B56-9BBB-D543B01C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87C63-9EEA-4610-AC00-B7F537099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9B0B2-A5C9-468A-8929-56D6AE11A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2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6973-12A5-4280-B29B-CF5C4EB7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F89BE-2F98-4C93-AD8C-689468048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33D6-CCB5-4BFA-BFA3-CE8CA3B0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7B3D9-435C-4E3B-A9B4-9A24EECC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1D1DF-0673-4E36-8A0D-4105B9CD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ECED-A355-4B9D-A6EF-1529C4795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2FF6F-9446-44BA-A5E9-0C68E9A48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FEDC0-51AA-46E7-9AF7-419B2223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9246E-A55E-4859-B9E3-5DAE58F5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78ABD-6ED7-41C9-8022-28505854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3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BCC0-2C7B-451D-89A3-52EAFD3C9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32BD8-4F22-4448-8FA9-B520F824A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B2861-6C11-4466-A833-907861F69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C83CE-44DD-4FE6-A6C3-B040822F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8DC06-24A2-4FE5-91AE-52DB76990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AF807-151F-40A6-9AEF-91D2B47A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C9C62-9F4F-4325-A9F3-EEC5306D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F1A84-7E95-4449-B3F3-C8C45E502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D9DBA-9AEB-41E7-AD47-3A330216F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883BD7-DAEC-482E-96BF-904FD718B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35274-AFEA-46BD-8B8F-F4C62DAEA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F8810-DC9B-4DC7-AB52-0544D1F8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683D3-726C-404F-BE12-B7AE46E1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929E7-7BD2-4D3D-BEAD-E53991F4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5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1DE6-9273-41D0-8724-1B1BE77B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C27F0-FCDB-48EC-97E4-9871F59B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1ED5F-D313-4EFB-B65B-98588B7E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FD7FF-4F01-49C0-AC03-FA37C7F4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9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4D1C2-817D-45A5-95C8-680BBB68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9A5D8-A23C-4E23-BF70-71B84A5C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76E31-F071-46E7-A5E9-A853AFA8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23E2-D977-4B46-999E-3C41B3119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4A6B9-3481-43D7-B424-9BAEA7A32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9D651-8B32-4388-9F32-37DF953A2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96ECF-A042-4725-AC50-A90C4863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7740F-DADC-4C97-A7BB-94C92848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A7D43-A929-4F0F-B4F6-DF36FB03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2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794AA-7402-45F6-85DB-2BE6765EE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4534F8-20FB-4CC8-BFAF-47D6ADE07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38478-34C0-4106-B66A-3D63CF7C2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21583-4CEE-4631-AE35-20D7E9B7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92363-DCEF-4E3B-89DE-AE6C7A70E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1A043-B6B2-4D66-9DAC-5BF7A9D3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3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114E79-237D-4442-9931-21D6F1480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8719B-65E1-492A-AEC6-D8A045486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7C934-6CD7-4797-919E-5D71C4FD5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10C31-DC00-4FB4-B519-C97DB50128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70DDE-3DC2-4E1B-BF37-3A5E9CC71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7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arl.europa.eu/about-parliament/hu/powers-and-procedures/legislative-power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/document/document_print.jsf;jsessionid=9ea7d2dc30d6e4ee1726ae944f6599049d924913f869.e34KaxiLc3qMb40Rch0SaxyMb350?doclang=HU&amp;text=&amp;pageIndex=0&amp;part=1&amp;mode=lst&amp;docid=193374&amp;occ=first&amp;dir=&amp;cid=51502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just"/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7736" y="2710643"/>
            <a:ext cx="9144000" cy="3552134"/>
          </a:xfrm>
        </p:spPr>
        <p:txBody>
          <a:bodyPr>
            <a:normAutofit/>
          </a:bodyPr>
          <a:lstStyle/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Az Eu Jogrendszere</a:t>
            </a:r>
          </a:p>
          <a:p>
            <a:r>
              <a:rPr lang="en-US" b="1" i="1" u="sng" dirty="0" smtClean="0">
                <a:solidFill>
                  <a:schemeClr val="accent4">
                    <a:lumMod val="75000"/>
                  </a:schemeClr>
                </a:solidFill>
              </a:rPr>
              <a:t>INITB13</a:t>
            </a:r>
            <a:r>
              <a:rPr lang="hu-HU" b="1" i="1" u="sng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Dr. Szirbik </a:t>
            </a:r>
            <a:r>
              <a:rPr lang="en-US" b="1" i="1" u="sng" dirty="0" err="1">
                <a:solidFill>
                  <a:schemeClr val="accent4">
                    <a:lumMod val="75000"/>
                  </a:schemeClr>
                </a:solidFill>
              </a:rPr>
              <a:t>Miklós</a:t>
            </a:r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, LL.M.</a:t>
            </a: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2019.09.30.</a:t>
            </a: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14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rmAutofit fontScale="25000" lnSpcReduction="20000"/>
          </a:bodyPr>
          <a:lstStyle/>
          <a:p>
            <a:r>
              <a:rPr lang="en-US" sz="6400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sz="64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6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64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6400" b="1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sz="64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en-US" sz="6400" b="1" dirty="0">
                <a:solidFill>
                  <a:schemeClr val="accent4">
                    <a:lumMod val="75000"/>
                  </a:schemeClr>
                </a:solidFill>
              </a:rPr>
              <a:t> 294. </a:t>
            </a:r>
            <a:r>
              <a:rPr lang="en-US" sz="6400" b="1" dirty="0" err="1">
                <a:solidFill>
                  <a:schemeClr val="accent4">
                    <a:lumMod val="75000"/>
                  </a:schemeClr>
                </a:solidFill>
              </a:rPr>
              <a:t>Cikk</a:t>
            </a:r>
            <a:r>
              <a:rPr lang="en-US" sz="6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sz="5600" b="1" u="sng" dirty="0">
                <a:solidFill>
                  <a:schemeClr val="accent4">
                    <a:lumMod val="75000"/>
                  </a:schemeClr>
                </a:solidFill>
              </a:rPr>
              <a:t>Második </a:t>
            </a:r>
            <a:r>
              <a:rPr lang="en-US" sz="5600" b="1" u="sng" dirty="0" err="1">
                <a:solidFill>
                  <a:schemeClr val="accent4">
                    <a:lumMod val="75000"/>
                  </a:schemeClr>
                </a:solidFill>
              </a:rPr>
              <a:t>olvasás</a:t>
            </a:r>
            <a:endParaRPr lang="en-US" sz="5600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(7)   Ha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e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közléstől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számított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három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hónapon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a)</a:t>
            </a:r>
          </a:p>
          <a:p>
            <a:pPr algn="just"/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egyetért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első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olvasatban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álláspontjával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foglal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állást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szóban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forgó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álláspontjának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megfelelő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szövegezéssel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elfogadottnak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tekinteni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b)</a:t>
            </a:r>
          </a:p>
          <a:p>
            <a:pPr algn="just"/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tagjainak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többségével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elutasítja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első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olvasatban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álláspontját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fogadottnak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tekinteni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c)</a:t>
            </a:r>
          </a:p>
          <a:p>
            <a:pPr algn="just"/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tagjainak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többségével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módosításokat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javasol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első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olvasatban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álláspontjához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így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szöveget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továbbítja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Bizottságnak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;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véleményt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nyilvánít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ezekről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módosításokról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(8)   Ha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módosításainak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kézhezvételétől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számított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három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hónapon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minősített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többséggel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a)</a:t>
            </a:r>
          </a:p>
          <a:p>
            <a:pPr algn="just"/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valamennyi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módosítással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egyetért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elfogadottnak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tekinteni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b)</a:t>
            </a:r>
          </a:p>
          <a:p>
            <a:pPr algn="just"/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fogadja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valamennyi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elnöke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elnökével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egyetértésben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hat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héten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összehívja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egyeztetőbizottságot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(9)  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egyhangúlag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dönt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azokról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módosításokról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amelyekről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elutasító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véleményt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5600" b="1" dirty="0" err="1">
                <a:solidFill>
                  <a:schemeClr val="accent4">
                    <a:lumMod val="75000"/>
                  </a:schemeClr>
                </a:solidFill>
              </a:rPr>
              <a:t>adott</a:t>
            </a:r>
            <a:r>
              <a:rPr lang="en-US" sz="5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1711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294.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Cikk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Egyeztetőbizottság</a:t>
            </a: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(10)  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tagjaiból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képviselőiből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azonos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számú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képviselőiből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álló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egyeztetőbizottság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feladata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tagjainak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képviselőinek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minősített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többségével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képviselőinek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többségével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második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olvasatban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álláspontjai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alapján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összehívásától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számított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hat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héten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megállapodásra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jusson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szövegtervezetről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(11)  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részt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vesz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egyeztetőbizottság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munkájában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megtesz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minden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szükséges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kezdeményezést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álláspontjának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közelítése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érdekében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(12)   Ha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egyeztetőbizottság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összehívásától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számított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hat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héten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hagy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jóvá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szövegtervezetet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fogadottnak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tekinteni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353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294.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Cikk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Harmadik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olvasás</a:t>
            </a:r>
            <a:endParaRPr lang="en-US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(13)   Ha e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határidőn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egyeztetőbizottság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jóváhagy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szövegtervezetet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e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jóváhagyástól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számítva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hat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hét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áll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rendelkezésre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leadott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szavazatok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többségével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pedig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minősített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többséggel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e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tervezetnek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megfelelően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elfogadja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szóban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forgó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Ha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teljesül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fogadottnak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tekinteni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(14)   Az e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cikkben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említett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három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hónapos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hathetes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határidő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kezdeményezésére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legfeljebb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hónappal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két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héttel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meghosszabbodik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(15)   Ha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Szerződésekben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meghatározott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esetekben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valamely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tagállamok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csoportjának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kezdeményezésére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Központi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Bank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ajánlása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alapján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kérelme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alapján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rendes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elfogadni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(2)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bekezdés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(6)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bekezdés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második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mondata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(9)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bekezdés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alkalmazható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Ebben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esetben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javasolt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első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második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olvasatban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elfogadott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álláspontjaikkal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együtt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továbbítják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Az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folyamán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kikérheti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véleményét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amely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véleményt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saját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kezdeményezésére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is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kiadhat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amennyiben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szükségesnek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ítéli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(11)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bekezdésnek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megfelelően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részt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vehet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egyeztetőbizottságban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is.</a:t>
            </a:r>
          </a:p>
        </p:txBody>
      </p:sp>
    </p:spTree>
    <p:extLst>
      <p:ext uri="{BB962C8B-B14F-4D97-AF65-F5344CB8AC3E}">
        <p14:creationId xmlns:p14="http://schemas.microsoft.com/office/powerpoint/2010/main" val="863615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Véleménynyilvánítási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Véleménynyilvánítási eljárás az Európai Unió működéséről szóló szerződés 140. cikkének értelmében (monetáris unió) 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Bizottság és az Európai Központi Bank jelentéseket készít a Tanács számára arról, hogy az eltéréssel rendelkező tagállamok milyen előrehaladást értek el a Gazdasági és Monetáris Unió megvalósításával kapcsolatos kötelezettségeik teljesítése tekintetében.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Tanács az Európai Parlament véleménynyilvánítását követően és a Bizottság javaslatára határoz arról, hogy az eltéréssel rendelkező tagállamok közül melyek teljesítik az egységes pénznemnek az </a:t>
            </a:r>
            <a:r>
              <a:rPr lang="hu-HU" sz="16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140. cikke (1) bekezdésében előírt kritériumok alapján történő bevezetéséhez szükséges feltételeket, és megszünteti e tagállamok eltéréseit. A Parlament ebben az eljárásban tömbszavazással szavaz a módosításokról, és módosító javaslatot nem tehet.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88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szociális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párbeszédre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vonatkozó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Az Unió – egyéb célkitűzései mellett – a szociális partnerek közötti párbeszéd fejlesztésére törekszik, különösen megállapodások vagy egyezmények megkötésének lehetővé tétele céljából.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hu-HU" sz="16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154. cikkének megfelelően a Bizottság feladatai közé tartozik a szociális partnerekkel folytatott, uniós szintű párbeszéd előmozdítása, ezért a Bizottság a szociális partnerekkel való konzultációt követően a Parlament elé terjeszti az uniós közösségi fellépés lehetséges irányvonalait.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Minden bizottsági dokumentumot, illetve a szociális partnerekkel kötendő minden megállapodást az Európai Parlament illetékes bizottsága elé terjesztenek. Ha a szociális partnerek között megállapodás jött létre, és közösen kérelmezik, hogy a megállapodást az Európai Unió működéséről szóló szerződés 155. cikkének (2) bekezdésével összhangban a Tanácsnak a Bizottság javaslatára meghozott határozatával hajtsák végre, az illetékes bizottság a kérelem elfogadását vagy elutasítását ajánló állásfoglalási indítványt terjeszt elő.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05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Önkéntes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megállapodások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vizsgálatára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vonatkozó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Ha a Bizottság a jogalkotás helyett inkább az önkéntes megállapodásokhoz kíván folyamodni, erről tájékoztatja az Európai Parlamentet. Az illetékes parlamenti bizottság a 48. cikknek megfelelően saját kezdeményezésű jelentést készíthet. Ha a Bizottság önkéntes megállapodást szándékozik aláírni, erről tájékoztatja az Európai Parlamentet. Az illetékes parlamenti bizottság állásfoglalásra irányuló indítványt nyújthat be, amelyben a javaslat elfogadását vagy elvetését indítványozza, és pontosítja mindazokat a feltételeket, amelyektől a javaslat elfogadása vagy elvetése függ.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36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Kodifikáció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hivatalos kodifikáció azt az eljárást jelenti, amelynek célja a kodifikáció tárgyát képező jogalkotási aktusok hatályon kívül helyezése, és azoknak egy közös jogalkotási aktussal történő felváltása. A jogalkotási aktus e megerősített formájában magában foglalja az első hatályba lépése óta eszközölt valamennyi módosítását. Egyetlen lényegi módosítást sem tartalmaz. A kodifikáció lehetővé teszi az EU jogi szabályozásának – amely gyakori módosításokon esik át – átláthatóbb olvasatát. A Parlament jogi ügyekben illetékes bizottsága megvizsgálja a Bizottság kodifikációra irányuló javaslatát. Amennyiben az lényegi módosításokat nem tartalmaz, a 46. cikkben előírt jelentés elfogadására vonatkozó egyszerűsített eljárás alkalmazandó. A Parlament egyetlen szavazással, módosítások és vita nélkül határoz.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22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75000"/>
                  </a:schemeClr>
                </a:solidFill>
              </a:rPr>
              <a:t>elvei</a:t>
            </a:r>
            <a:endParaRPr lang="en-US" b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Kezdeményezési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kezdeményezése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Lisszaboni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Szerződéssel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megerősített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Maastrichti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azonban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kezdeményezés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jogával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ruházta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fel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Parlamentet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lehetővé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tette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ugyanis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javaslat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előterjesztésére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kérje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fel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Bizottságot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0946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elvei</a:t>
            </a:r>
            <a:endParaRPr lang="en-US" sz="1600" b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Kezdeményezési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kezdeményezése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Lisszaboni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Szerződéssel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megerősített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Maastrichti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azonban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kezdeményezés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jogával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ruházta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Parlamentet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lehetővé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tette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ugyanis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hogy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javaslat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előterjesztésére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kérje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fel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Bizottságot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Parlament a képviselők többségével, az </a:t>
            </a:r>
            <a:r>
              <a:rPr lang="hu-HU" sz="16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225. cikkének megfelelően és egyik bizottságának jelentése alapján felkérheti a Bizottságot, hogy terjesszen elő bármely szükséges jogalkotási javaslatot. A Parlament egyúttal határidőt tűzhet ki az ilyen javaslatok benyújtására. Az illetékes parlamenti bizottságnak előzetesen az Elnökök Értekezlete engedélyéért kell folyamodnia. A Bizottság jóváhagyhatja vagy elutasíthatja a felkérés tárgyát képező javaslatot.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Az Európai Unió működéséről szóló szerződés értelmében a Parlamentre ruházott kezdeményezési jog alapján oly módon is születhet javaslat egy uniós jogalkotási aktusra vonatkozóan, hogy annak megtételére egy tagállam kéri fel az Európai Parlamentet. Egy ilyen javaslatot a Parlament elnökéhez kell benyújtani, aki vizsgálat céljából azt az illetékes bizottsághoz utalja. Ez a bizottság dönt a javaslat plenáris ülés elé terjesztéséről (lásd fenn).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7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elvei</a:t>
            </a:r>
            <a:endParaRPr lang="en-US" sz="1600" b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Éves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többéves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programok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Szerződés értelmében a Bizottság kezdeményezi az Unió éves és többéves programjait. A Bizottság ennek érdekében elkészíti munkaprogramját, ez a Bizottság hozzájárulása az Unió éves és többéves programjaihoz. Az Európai Parlament már a Bizottság munkaprogramjának tervezése során együttműködik a Bizottsággal, és a Bizottság figyelembe veszi a Parlament által e szakaszban kifejezésre juttatott prioritásokat. A program Bizottság általi elfogadását követően a Parlament, a Tanács és a Bizottság között háromoldalú megbeszélés kezdődik az Unió programjára vonatkozó megállapodás kialakítása érdekében.</a:t>
            </a:r>
          </a:p>
          <a:p>
            <a:pPr algn="just"/>
            <a:endParaRPr lang="hu-HU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z Európai Parlament és az Európai Bizottság közötti kapcsolatokról szóló keretmegállapodás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szabályzatának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XIV.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melléklete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részletes előírásokat, közöttük naptári ütemtervet is tartalmaz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endParaRPr lang="hu-HU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hu-HU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 Parlament állásfoglalást fogad el az éves programról. Az elnök felkéri a Tanácsot, hogy nyilvánítson véleményt a Bizottság munkaprogramjáról és a Parlament állásfoglalásáról. Ha valamely intézmény nem tudja tartani a megállapított ütemezést, értesíti a többi intézményt a késedelem okáról, és új ütemezést javasol.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65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776376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508" y="2078038"/>
            <a:ext cx="9144000" cy="3448619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Jogalkotás az EU-ban</a:t>
            </a:r>
          </a:p>
          <a:p>
            <a:pPr algn="just"/>
            <a:endParaRPr lang="hu-HU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hu-HU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39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pPr algn="just"/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Az EP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jogalkotást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ismertető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összafoglaló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hivatalos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anyaga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https://www.europarl.europa.eu/about-parliament/hu/powers-and-procedures/legislative-powers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1930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5290" y="163083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537449"/>
            <a:ext cx="10357449" cy="5110642"/>
          </a:xfrm>
        </p:spPr>
        <p:txBody>
          <a:bodyPr>
            <a:noAutofit/>
          </a:bodyPr>
          <a:lstStyle/>
          <a:p>
            <a:r>
              <a:rPr lang="en-US" sz="2800" b="1" u="sng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u="sng" dirty="0" err="1">
                <a:solidFill>
                  <a:schemeClr val="accent4">
                    <a:lumMod val="75000"/>
                  </a:schemeClr>
                </a:solidFill>
              </a:rPr>
              <a:t>példa</a:t>
            </a:r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2800" b="1" u="sng" dirty="0" err="1">
                <a:solidFill>
                  <a:schemeClr val="accent4">
                    <a:lumMod val="75000"/>
                  </a:schemeClr>
                </a:solidFill>
              </a:rPr>
              <a:t>gyakorlatból</a:t>
            </a:r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hu-HU" sz="1800" b="1" u="sng" dirty="0">
                <a:solidFill>
                  <a:schemeClr val="accent4">
                    <a:lumMod val="75000"/>
                  </a:schemeClr>
                </a:solidFill>
              </a:rPr>
              <a:t>Jogalkotás keretében esetlegesen releváns hibák </a:t>
            </a:r>
            <a:r>
              <a:rPr lang="hu-HU" sz="1800" b="1" u="sng" dirty="0" err="1">
                <a:solidFill>
                  <a:schemeClr val="accent4">
                    <a:lumMod val="75000"/>
                  </a:schemeClr>
                </a:solidFill>
              </a:rPr>
              <a:t>birósági</a:t>
            </a:r>
            <a:r>
              <a:rPr lang="hu-HU" sz="1800" b="1" u="sng" dirty="0">
                <a:solidFill>
                  <a:schemeClr val="accent4">
                    <a:lumMod val="75000"/>
                  </a:schemeClr>
                </a:solidFill>
              </a:rPr>
              <a:t> vizsgálata</a:t>
            </a:r>
          </a:p>
          <a:p>
            <a:r>
              <a:rPr lang="en-US" sz="2000" dirty="0"/>
              <a:t>YVES BOT </a:t>
            </a:r>
          </a:p>
          <a:p>
            <a:r>
              <a:rPr lang="en-US" sz="2000" dirty="0" err="1"/>
              <a:t>FŐTANÁCSNOK</a:t>
            </a:r>
            <a:r>
              <a:rPr lang="en-US" sz="2000" dirty="0"/>
              <a:t> </a:t>
            </a:r>
            <a:r>
              <a:rPr lang="en-US" sz="2000" dirty="0" err="1"/>
              <a:t>INDÍTVÁNYA</a:t>
            </a:r>
            <a:endParaRPr lang="en-US" sz="2000" dirty="0"/>
          </a:p>
          <a:p>
            <a:r>
              <a:rPr lang="en-US" sz="2000" dirty="0"/>
              <a:t>2017. </a:t>
            </a:r>
            <a:r>
              <a:rPr lang="en-US" sz="2000" dirty="0" err="1"/>
              <a:t>július</a:t>
            </a:r>
            <a:r>
              <a:rPr lang="en-US" sz="2000" dirty="0"/>
              <a:t> 26.</a:t>
            </a:r>
          </a:p>
          <a:p>
            <a:r>
              <a:rPr lang="en-US" sz="2000" b="1" dirty="0"/>
              <a:t>C‑643/15. </a:t>
            </a:r>
            <a:r>
              <a:rPr lang="en-US" sz="2000" b="1" dirty="0" err="1"/>
              <a:t>és</a:t>
            </a:r>
            <a:r>
              <a:rPr lang="en-US" sz="2000" b="1" dirty="0"/>
              <a:t> C‑647/15. </a:t>
            </a:r>
            <a:r>
              <a:rPr lang="en-US" sz="2000" b="1" dirty="0" err="1"/>
              <a:t>sz</a:t>
            </a:r>
            <a:r>
              <a:rPr lang="en-US" sz="2000" b="1" dirty="0"/>
              <a:t>. </a:t>
            </a:r>
            <a:r>
              <a:rPr lang="en-US" sz="2000" b="1" dirty="0" err="1"/>
              <a:t>ügyek</a:t>
            </a:r>
            <a:endParaRPr lang="en-US" sz="2000" b="1" dirty="0"/>
          </a:p>
          <a:p>
            <a:r>
              <a:rPr lang="en-US" sz="2000" b="1" dirty="0" err="1"/>
              <a:t>Szlovák</a:t>
            </a:r>
            <a:r>
              <a:rPr lang="en-US" sz="2000" b="1" dirty="0"/>
              <a:t> </a:t>
            </a:r>
            <a:r>
              <a:rPr lang="en-US" sz="2000" b="1" dirty="0" err="1"/>
              <a:t>Köztársaság</a:t>
            </a:r>
            <a:r>
              <a:rPr lang="en-US" sz="2000" b="1" dirty="0"/>
              <a:t>,</a:t>
            </a:r>
          </a:p>
          <a:p>
            <a:r>
              <a:rPr lang="en-US" sz="2000" b="1" dirty="0" err="1"/>
              <a:t>Magyarország</a:t>
            </a:r>
            <a:endParaRPr lang="en-US" sz="2000" b="1" dirty="0"/>
          </a:p>
          <a:p>
            <a:r>
              <a:rPr lang="en-US" sz="2000" b="1" dirty="0" err="1"/>
              <a:t>kontra</a:t>
            </a:r>
            <a:endParaRPr lang="en-US" sz="2000" b="1" dirty="0"/>
          </a:p>
          <a:p>
            <a:r>
              <a:rPr lang="en-US" sz="2000" b="1" dirty="0" err="1"/>
              <a:t>az</a:t>
            </a:r>
            <a:r>
              <a:rPr lang="en-US" sz="2000" b="1" dirty="0"/>
              <a:t> </a:t>
            </a:r>
            <a:r>
              <a:rPr lang="en-US" sz="2000" b="1" dirty="0" err="1"/>
              <a:t>Európai</a:t>
            </a:r>
            <a:r>
              <a:rPr lang="en-US" sz="2000" b="1" dirty="0"/>
              <a:t> </a:t>
            </a:r>
            <a:r>
              <a:rPr lang="en-US" sz="2000" b="1" dirty="0" err="1"/>
              <a:t>Unió</a:t>
            </a:r>
            <a:r>
              <a:rPr lang="en-US" sz="2000" b="1" dirty="0"/>
              <a:t> </a:t>
            </a:r>
            <a:r>
              <a:rPr lang="en-US" sz="2000" b="1" dirty="0" err="1"/>
              <a:t>Tanácsa</a:t>
            </a:r>
            <a:endParaRPr lang="en-US" sz="2000" b="1" dirty="0"/>
          </a:p>
          <a:p>
            <a:r>
              <a:rPr lang="en-US" sz="2000" b="1" dirty="0" err="1"/>
              <a:t>Forrás</a:t>
            </a:r>
            <a:r>
              <a:rPr lang="en-US" sz="2000" b="1" dirty="0"/>
              <a:t>:</a:t>
            </a:r>
          </a:p>
          <a:p>
            <a:r>
              <a:rPr lang="en-US" sz="1000" b="1" dirty="0">
                <a:hlinkClick r:id="rId3"/>
              </a:rPr>
              <a:t>http://curia.europa.eu/juris/document/document_print.jsf;jsessionid=9ea7d2dc30d6e4ee1726ae944f6599049d924913f869.e34KaxiLc3qMb40Rch0SaxyMb350?doclang=HU&amp;text=&amp;pageIndex=0&amp;part=1&amp;mode=lst&amp;docid=193374&amp;occ=first&amp;dir=&amp;cid=515028</a:t>
            </a:r>
            <a:r>
              <a:rPr lang="en-US" sz="1000" b="1" dirty="0"/>
              <a:t> </a:t>
            </a:r>
          </a:p>
          <a:p>
            <a:pPr algn="just"/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414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chemeClr val="accent4">
                    <a:lumMod val="75000"/>
                  </a:schemeClr>
                </a:solidFill>
              </a:rPr>
              <a:t>Köszönöm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b="1" i="1" dirty="0" err="1">
                <a:solidFill>
                  <a:schemeClr val="accent4">
                    <a:lumMod val="75000"/>
                  </a:schemeClr>
                </a:solidFill>
              </a:rPr>
              <a:t>figyelmüket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1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70161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038" y="2183569"/>
            <a:ext cx="10357449" cy="2333167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Ismétlő kérdések:</a:t>
            </a:r>
          </a:p>
          <a:p>
            <a:pPr marL="342900" indent="-342900" algn="just">
              <a:buFontTx/>
              <a:buChar char="-"/>
            </a:pP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Melyek az EU jogforrásai?</a:t>
            </a:r>
          </a:p>
          <a:p>
            <a:pPr marL="342900" indent="-342900" algn="just">
              <a:buFontTx/>
              <a:buChar char="-"/>
            </a:pP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Ismertesse a </a:t>
            </a:r>
            <a:r>
              <a:rPr lang="hu-HU" dirty="0" err="1">
                <a:solidFill>
                  <a:schemeClr val="accent4">
                    <a:lumMod val="75000"/>
                  </a:schemeClr>
                </a:solidFill>
              </a:rPr>
              <a:t>szupranacionalizmus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 és </a:t>
            </a:r>
            <a:r>
              <a:rPr lang="hu-HU" dirty="0" err="1">
                <a:solidFill>
                  <a:schemeClr val="accent4">
                    <a:lumMod val="75000"/>
                  </a:schemeClr>
                </a:solidFill>
              </a:rPr>
              <a:t>kormányköziség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 fogalmait!</a:t>
            </a:r>
          </a:p>
          <a:p>
            <a:pPr marL="342900" indent="-342900" algn="just">
              <a:buFontTx/>
              <a:buChar char="-"/>
            </a:pP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Hogyan jellemezné az “elmélyítés ” and “kibővítés” fogalmakat az Európai Integrációval kapcsoltban?</a:t>
            </a: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 algn="just">
              <a:buAutoNum type="arabicPeriod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7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90112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06397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Legislation in the EU</a:t>
            </a:r>
          </a:p>
          <a:p>
            <a:pPr algn="just"/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EU jogalkotás </a:t>
            </a:r>
            <a:r>
              <a:rPr lang="hu-HU" b="1" dirty="0" err="1">
                <a:solidFill>
                  <a:schemeClr val="accent4">
                    <a:lumMod val="75000"/>
                  </a:schemeClr>
                </a:solidFill>
              </a:rPr>
              <a:t>relevan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iája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hu-HU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A világ legnagyobb piaca, és második legnagyobb </a:t>
            </a:r>
            <a:r>
              <a:rPr lang="hu-HU" b="1" dirty="0" err="1">
                <a:solidFill>
                  <a:schemeClr val="accent4">
                    <a:lumMod val="75000"/>
                  </a:schemeClr>
                </a:solidFill>
              </a:rPr>
              <a:t>dem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hu-HU" b="1" dirty="0" err="1">
                <a:solidFill>
                  <a:schemeClr val="accent4">
                    <a:lumMod val="75000"/>
                  </a:schemeClr>
                </a:solidFill>
              </a:rPr>
              <a:t>kráciája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7.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(2009-2014)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584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előterjesztést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nyújtott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be a rendes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jogalkotói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szemben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2004-2009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(6.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kidolgozott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508,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5.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cilkusban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előterjeszetett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432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tervezettel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7.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összesen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előterjesztett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658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tervezet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89%-a rendes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let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tárgyalva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ellenben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korábbi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megfigyelhető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49 %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42 %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részesedéssel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4.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ciklus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21 %-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os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arányával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434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21101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150234"/>
          </a:xfrm>
        </p:spPr>
        <p:txBody>
          <a:bodyPr>
            <a:normAutofit fontScale="92500"/>
          </a:bodyPr>
          <a:lstStyle/>
          <a:p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A különböző eljárások</a:t>
            </a:r>
          </a:p>
          <a:p>
            <a:pPr algn="just"/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A jogalkotási aktusok elfogadása tekintetében 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kétféle eljárás </a:t>
            </a:r>
            <a:r>
              <a:rPr lang="hu-HU" dirty="0" err="1">
                <a:solidFill>
                  <a:schemeClr val="accent4">
                    <a:lumMod val="75000"/>
                  </a:schemeClr>
                </a:solidFill>
              </a:rPr>
              <a:t>különböztethető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 meg.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rendes jogalkotói eljárás 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(az </a:t>
            </a:r>
            <a:r>
              <a:rPr lang="hu-HU" b="1" dirty="0" err="1">
                <a:solidFill>
                  <a:schemeClr val="accent4">
                    <a:lumMod val="75000"/>
                  </a:schemeClr>
                </a:solidFill>
              </a:rPr>
              <a:t>együttdöntés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) során az Európai Parlament a Tanáccsal egyenrangú félként lép fel, a különleges jogalkotói eljárások pedig kizárólag rendkívüli esetekre alkalmazandók, és ezek során a Parlamentnek csupán tanácsadói szerepe van.</a:t>
            </a:r>
          </a:p>
          <a:p>
            <a:pPr algn="just"/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Bizonyos kérdésekben (például adóügy) az Európai Parlament csupán tanácsadó véleményt nyilvánít – ezt az eljárást nevezik 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konzultáció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nak. Bizonyos esetekben a Szerződés kötelezően előírja a konzultációt, mert a jogalap ezt elengedhetetlenné teszi, ilyenkor a javaslat csak akkor emelkedhet jogerőre, ha a Parlament véleményét nyilvánított. Ilyen esetben tehát a Tanács nem jogosult kizárólagos döntéshozatalra.</a:t>
            </a:r>
          </a:p>
        </p:txBody>
      </p:sp>
    </p:spTree>
    <p:extLst>
      <p:ext uri="{BB962C8B-B14F-4D97-AF65-F5344CB8AC3E}">
        <p14:creationId xmlns:p14="http://schemas.microsoft.com/office/powerpoint/2010/main" val="354302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44104"/>
          </a:xfrm>
        </p:spPr>
        <p:txBody>
          <a:bodyPr>
            <a:normAutofit/>
          </a:bodyPr>
          <a:lstStyle/>
          <a:p>
            <a:pPr algn="l"/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  <a:endParaRPr lang="en-US" sz="20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483" y="2070340"/>
            <a:ext cx="9144000" cy="4491485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Konzultációs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jóváhagyhatja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vagy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elutasíthatja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javaslatot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módosításokat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javasolhat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ahhoz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jogilag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köteles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helyt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adni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véleményének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de –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Bíróság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ítélkezési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gyakorlatának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megfelelően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annak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hiányában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hozhat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határozatot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Az 1957-es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Római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eredetileg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tanácsadói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szerepet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adott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számára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folyamatban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;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javaslatot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tette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fogadta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el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jogszabályt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Az 1986-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os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Egységes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Okmány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később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Maastrichti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Amszterdami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Nizzai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Lisszaboni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fokozatosan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kiszélesítette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előjogait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immár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politikai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területek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nagy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többsége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tekintetében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(a rendes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Tanáccsal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egyenrangú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félként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társjogalkotóként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jár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el,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konzultáció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pedig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korlátozott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számú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esetben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alkalmazott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különleges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eljárássá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vált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illetve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részét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képezi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).</a:t>
            </a:r>
          </a:p>
          <a:p>
            <a:pPr algn="just"/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Ezt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ma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csupán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bizonyos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területeken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például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belső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piaccal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kapcsolatos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mentességek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versenyjog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esetében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alkalmazzák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Parlamenttel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történő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konzultáció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eljárásként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olyankor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is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szükséges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amikor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közös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kül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-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biztonságpolitika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KKBP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keretein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belül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nemzetközi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megállapodások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kerülnek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elfogadásra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355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563591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508" y="2394339"/>
            <a:ext cx="9144000" cy="378217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egyenlő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súlyt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ad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Unió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Tanácsa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számára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különféle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területeken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például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gazdasági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irányítás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bevándorlás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energia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közlekedés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környezetvédelem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fogyasztóvédelem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). Az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jogszabályok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döntő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többségét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közösen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fogadja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el.</a:t>
            </a: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együttdöntési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Uniót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létrehozó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Maastrichti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vezette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be (1992),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Amszterdami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Szerződés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(1999)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pedig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kiterjesztette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hatékonyabbá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tette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A 2009.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december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1-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jén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hatályba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lépett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Lisszaboni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Szerződéssel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 rendes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eljárásnak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átkeresztelt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vált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uniós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döntéshozatali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rendszer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fő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eljárásává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8848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282506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FEJEZET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AZ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UNIÓ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JOGI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AZ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ELFOGADÁSUKRA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VONATKOZÓ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RENDELKEZÉSEK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2.  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SZAKASZ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 JOGI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ELFOGADÁSÁRA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VONATKOZÓ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ELJÁRÁSOK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EGYÉB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RENDELKEZÉSEK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294.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cikk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EKSz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korábbi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251.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cikke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) </a:t>
            </a:r>
          </a:p>
          <a:p>
            <a:pPr marL="342900" indent="-342900" algn="just">
              <a:buAutoNum type="arabicParenBoth"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Ha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Szerződések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valamely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aktus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elfogadásával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kapcsolatban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rendes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eljárásra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hivatkoznak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,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következő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eljárást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kell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alkalmazni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AutoNum type="arabicParenBoth"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  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Bizottság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javaslatot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terjeszt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az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Európai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Parlament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és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Tanács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4">
                    <a:lumMod val="75000"/>
                  </a:schemeClr>
                </a:solidFill>
              </a:rPr>
              <a:t>elé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3924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Szirbik, EU Jogrendszere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282506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Rendes </a:t>
            </a:r>
            <a:r>
              <a:rPr lang="en-US" sz="1800" b="1" dirty="0" err="1">
                <a:solidFill>
                  <a:schemeClr val="accent4">
                    <a:lumMod val="75000"/>
                  </a:schemeClr>
                </a:solidFill>
              </a:rPr>
              <a:t>jogalkotási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4">
                    <a:lumMod val="75000"/>
                  </a:schemeClr>
                </a:solidFill>
              </a:rPr>
              <a:t>eljárás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sz="1800" b="1" dirty="0" err="1">
                <a:solidFill>
                  <a:schemeClr val="accent4">
                    <a:lumMod val="75000"/>
                  </a:schemeClr>
                </a:solidFill>
              </a:rPr>
              <a:t>EUMSZ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 294. </a:t>
            </a:r>
            <a:r>
              <a:rPr lang="en-US" sz="1800" b="1" dirty="0" err="1">
                <a:solidFill>
                  <a:schemeClr val="accent4">
                    <a:lumMod val="75000"/>
                  </a:schemeClr>
                </a:solidFill>
              </a:rPr>
              <a:t>Cikk</a:t>
            </a: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sz="1600" b="1" u="sng" dirty="0">
                <a:solidFill>
                  <a:schemeClr val="accent4">
                    <a:lumMod val="75000"/>
                  </a:schemeClr>
                </a:solidFill>
              </a:rPr>
              <a:t>Első </a:t>
            </a:r>
            <a:r>
              <a:rPr lang="en-US" sz="1600" b="1" u="sng" dirty="0" err="1">
                <a:solidFill>
                  <a:schemeClr val="accent4">
                    <a:lumMod val="75000"/>
                  </a:schemeClr>
                </a:solidFill>
              </a:rPr>
              <a:t>olvasás</a:t>
            </a:r>
            <a:endParaRPr lang="en-US" sz="1600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(3) 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Az Európai Parlament első olvasatban elfogadja álláspontját és azt továbbítja a Tanácsnak.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(4)   Ha a Tanács az Európai Parlament álláspontjával egyetért, a javasolt aktust az Európai Parlament álláspontjának megfelelő szövegezéssel elfogadottnak kell tekinteni.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(5)   Ha a Tanács nem ért egyet az Európai Parlament álláspontjával, a Tanács első olvasatban elfogadja saját álláspontját, és azt közli az Európai Parlamenttel.</a:t>
            </a:r>
          </a:p>
          <a:p>
            <a:pPr algn="just"/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(6)   A Tanács </a:t>
            </a:r>
            <a:r>
              <a:rPr lang="hu-HU" sz="1600" b="1" dirty="0" err="1">
                <a:solidFill>
                  <a:schemeClr val="accent4">
                    <a:lumMod val="75000"/>
                  </a:schemeClr>
                </a:solidFill>
              </a:rPr>
              <a:t>teljeskörűen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tájékoztatja az Európai Parlamentet az első olvasatban elfogadott álláspont elfogadásához vezető okokról. A Bizottság </a:t>
            </a:r>
            <a:r>
              <a:rPr lang="hu-HU" sz="1600" b="1" dirty="0" err="1">
                <a:solidFill>
                  <a:schemeClr val="accent4">
                    <a:lumMod val="75000"/>
                  </a:schemeClr>
                </a:solidFill>
              </a:rPr>
              <a:t>teljeskörűen</a:t>
            </a:r>
            <a:r>
              <a:rPr lang="hu-HU" sz="1600" b="1" dirty="0">
                <a:solidFill>
                  <a:schemeClr val="accent4">
                    <a:lumMod val="75000"/>
                  </a:schemeClr>
                </a:solidFill>
              </a:rPr>
              <a:t> tájékoztatja az Európai Parlamentet a saját álláspontjáról.</a:t>
            </a:r>
            <a:endParaRPr lang="en-US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61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2161</Words>
  <Application>Microsoft Office PowerPoint</Application>
  <PresentationFormat>Szélesvásznú</PresentationFormat>
  <Paragraphs>148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PowerPoint-bemutató</vt:lpstr>
      <vt:lpstr>Szirbik, EU Jogrendszere </vt:lpstr>
      <vt:lpstr>Szirbik, EU Jogrendszere </vt:lpstr>
      <vt:lpstr>Szirbik, EU Jogrendszere </vt:lpstr>
      <vt:lpstr> Szirbik, EU Jogrendszere</vt:lpstr>
      <vt:lpstr> Szirbik, EU Jogrendszere</vt:lpstr>
      <vt:lpstr>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 Szirbik, EU Jogrendszere</vt:lpstr>
      <vt:lpstr>Köszönöm a figyelmüket!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UNIVERSITY OF PUBLIC SERVICE</dc:title>
  <dc:creator>Szirbik Miklos</dc:creator>
  <cp:lastModifiedBy>Tanterem</cp:lastModifiedBy>
  <cp:revision>64</cp:revision>
  <dcterms:created xsi:type="dcterms:W3CDTF">2019-02-07T17:10:18Z</dcterms:created>
  <dcterms:modified xsi:type="dcterms:W3CDTF">2019-11-11T10:32:54Z</dcterms:modified>
</cp:coreProperties>
</file>