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280" r:id="rId3"/>
    <p:sldId id="291" r:id="rId4"/>
    <p:sldId id="292" r:id="rId5"/>
    <p:sldId id="285" r:id="rId6"/>
    <p:sldId id="260" r:id="rId7"/>
    <p:sldId id="282" r:id="rId8"/>
    <p:sldId id="290" r:id="rId9"/>
    <p:sldId id="293" r:id="rId10"/>
    <p:sldId id="294" r:id="rId11"/>
    <p:sldId id="295" r:id="rId12"/>
    <p:sldId id="296" r:id="rId13"/>
    <p:sldId id="298" r:id="rId14"/>
    <p:sldId id="299" r:id="rId15"/>
    <p:sldId id="300" r:id="rId16"/>
    <p:sldId id="301" r:id="rId17"/>
    <p:sldId id="302" r:id="rId18"/>
    <p:sldId id="303" r:id="rId19"/>
    <p:sldId id="304" r:id="rId20"/>
    <p:sldId id="297" r:id="rId21"/>
    <p:sldId id="305" r:id="rId22"/>
    <p:sldId id="257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AF69EA-1AD9-401C-80AB-A9C2276E43BF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3672D2-FBB3-45B9-8089-06B138CF6C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1072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22C7FA-2FA2-4C63-A95F-348FF36FB9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889692D-DB09-47DC-9E61-8EC0E3F0FC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DF9CBC-A80C-4146-BAA7-E2EEC5D492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93611-14FF-4AB9-AEA9-3DD5C9D5E6C1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7BFC60-18EB-40FA-AA3D-AFF4D619FB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395359-732F-4AB2-B6A7-08B3AF3B9D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15FA2-CBF0-41B0-BE2D-7F01F85963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37882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BDED66-B958-4B5E-BAB8-1EB7939293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41657C4-A6B2-4699-B27D-8F0E8062C5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6769A1-21B1-4C70-8C99-D206078875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93611-14FF-4AB9-AEA9-3DD5C9D5E6C1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C733B1-9DCD-45D9-83AE-1065C4AC1D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48B156-0DA5-4F21-A73E-C1D604804D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15FA2-CBF0-41B0-BE2D-7F01F85963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34299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E4B710E-6AE8-40DC-A55D-F38EAAB1412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A37E317-1865-4763-828D-A2D65E73AF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08C56E-E146-4B56-9BBB-D543B01C00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93611-14FF-4AB9-AEA9-3DD5C9D5E6C1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187C63-9EEA-4610-AC00-B7F537099B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29B0B2-A5C9-468A-8929-56D6AE11A3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15FA2-CBF0-41B0-BE2D-7F01F85963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2229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7F6973-12A5-4280-B29B-CF5C4EB722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0F89BE-2F98-4C93-AD8C-6894680480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C733D6-CCB5-4BFA-BFA3-CE8CA3B023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93611-14FF-4AB9-AEA9-3DD5C9D5E6C1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47B3D9-435C-4E3B-A9B4-9A24EECCA6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31D1DF-0673-4E36-8A0D-4105B9CD4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15FA2-CBF0-41B0-BE2D-7F01F85963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6525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2CECED-A355-4B9D-A6EF-1529C4795B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E2FF6F-9446-44BA-A5E9-0C68E9A480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5FEDC0-51AA-46E7-9AF7-419B2223CE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93611-14FF-4AB9-AEA9-3DD5C9D5E6C1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F9246E-A55E-4859-B9E3-5DAE58F50B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A78ABD-6ED7-41C9-8022-2850585469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15FA2-CBF0-41B0-BE2D-7F01F85963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138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95BCC0-2C7B-451D-89A3-52EAFD3C95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632BD8-4F22-4448-8FA9-B520F824A3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76B2861-6C11-4466-A833-907861F69A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13C83CE-44DD-4FE6-A6C3-B040822FE4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93611-14FF-4AB9-AEA9-3DD5C9D5E6C1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E8DC06-24A2-4FE5-91AE-52DB769904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DAF807-151F-40A6-9AEF-91D2B47A16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15FA2-CBF0-41B0-BE2D-7F01F85963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54630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AC9C62-9F4F-4325-A9F3-EEC5306DE2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DF1A84-7E95-4449-B3F3-C8C45E5021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9D9DBA-9AEB-41E7-AD47-3A330216F8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0883BD7-DAEC-482E-96BF-904FD718B4D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FB35274-AFEA-46BD-8B8F-F4C62DAEAB0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DDF8810-DC9B-4DC7-AB52-0544D1F851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93611-14FF-4AB9-AEA9-3DD5C9D5E6C1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C4683D3-726C-404F-BE12-B7AE46E1B4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19929E7-7BD2-4D3D-BEAD-E53991F4A9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15FA2-CBF0-41B0-BE2D-7F01F85963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55574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591DE6-9273-41D0-8724-1B1BE77BEB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48C27F0-FCDB-48EC-97E4-9871F59B3D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93611-14FF-4AB9-AEA9-3DD5C9D5E6C1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111ED5F-D313-4EFB-B65B-98588B7E38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4AFD7FF-4F01-49C0-AC03-FA37C7F48F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15FA2-CBF0-41B0-BE2D-7F01F85963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83918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214D1C2-817D-45A5-95C8-680BBB6838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93611-14FF-4AB9-AEA9-3DD5C9D5E6C1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A19A5D8-A23C-4E23-BF70-71B84A5CC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F76E31-F071-46E7-A5E9-A853AFA8E4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15FA2-CBF0-41B0-BE2D-7F01F85963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8800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5123E2-D977-4B46-999E-3C41B31198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B4A6B9-3481-43D7-B424-9BAEA7A324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529D651-8B32-4388-9F32-37DF953A27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D96ECF-A042-4725-AC50-A90C48637C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93611-14FF-4AB9-AEA9-3DD5C9D5E6C1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E7740F-DADC-4C97-A7BB-94C928480E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7A7D43-A929-4F0F-B4F6-DF36FB03E8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15FA2-CBF0-41B0-BE2D-7F01F85963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6123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0794AA-7402-45F6-85DB-2BE6765EE7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54534F8-20FB-4CC8-BFAF-47D6ADE07C8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4738478-34C0-4106-B66A-3D63CF7C28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421583-4CEE-4631-AE35-20D7E9B77D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93611-14FF-4AB9-AEA9-3DD5C9D5E6C1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B92363-DCEF-4E3B-89DE-AE6C7A70EB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E1A043-B6B2-4D66-9DAC-5BF7A9D351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15FA2-CBF0-41B0-BE2D-7F01F85963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136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0114E79-237D-4442-9931-21D6F14805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B8719B-65E1-492A-AEC6-D8A045486C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17C934-6CD7-4797-919E-5D71C4FD599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B93611-14FF-4AB9-AEA9-3DD5C9D5E6C1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A10C31-DC00-4FB4-B519-C97DB501289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B70DDE-3DC2-4E1B-BF37-3A5E9CC7114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515FA2-CBF0-41B0-BE2D-7F01F85963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8974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uroparl.europa.eu/about-parliament/hu/powers-and-procedures/legislative-powers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curia.europa.eu/juris/document/document_print.jsf;jsessionid=9ea7d2dc30d6e4ee1726ae944f6599049d924913f869.e34KaxiLc3qMb40Rch0SaxyMb350?doclang=HU&amp;text=&amp;pageIndex=0&amp;part=1&amp;mode=lst&amp;docid=193374&amp;occ=first&amp;dir=&amp;cid=515028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7AF1D635-B2C7-4E04-B1C5-3CAA86471C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5550" y="983876"/>
            <a:ext cx="2453917" cy="119969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C4F3692-B5AA-4567-A6DB-5E347DE6FF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845390"/>
            <a:ext cx="10208342" cy="1476666"/>
          </a:xfrm>
        </p:spPr>
        <p:txBody>
          <a:bodyPr>
            <a:normAutofit/>
          </a:bodyPr>
          <a:lstStyle/>
          <a:p>
            <a:pPr algn="just"/>
            <a:endParaRPr lang="en-US" sz="32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AC6D2E3-C7B6-4895-BFA4-F58D1C7F8B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37736" y="2710643"/>
            <a:ext cx="9144000" cy="3552134"/>
          </a:xfrm>
        </p:spPr>
        <p:txBody>
          <a:bodyPr>
            <a:normAutofit/>
          </a:bodyPr>
          <a:lstStyle/>
          <a:p>
            <a:endParaRPr lang="en-US" b="1" i="1" u="sng" dirty="0">
              <a:solidFill>
                <a:schemeClr val="accent4">
                  <a:lumMod val="75000"/>
                </a:schemeClr>
              </a:solidFill>
            </a:endParaRPr>
          </a:p>
          <a:p>
            <a:r>
              <a:rPr lang="en-US" b="1" i="1" u="sng" dirty="0">
                <a:solidFill>
                  <a:schemeClr val="accent4">
                    <a:lumMod val="75000"/>
                  </a:schemeClr>
                </a:solidFill>
              </a:rPr>
              <a:t>Az Eu Jogrendszere</a:t>
            </a:r>
          </a:p>
          <a:p>
            <a:r>
              <a:rPr lang="en-US" b="1" i="1" u="sng" dirty="0" smtClean="0">
                <a:solidFill>
                  <a:schemeClr val="accent4">
                    <a:lumMod val="75000"/>
                  </a:schemeClr>
                </a:solidFill>
              </a:rPr>
              <a:t>INITB13</a:t>
            </a:r>
            <a:r>
              <a:rPr lang="hu-HU" b="1" i="1" u="sng" smtClean="0">
                <a:solidFill>
                  <a:schemeClr val="accent4">
                    <a:lumMod val="75000"/>
                  </a:schemeClr>
                </a:solidFill>
              </a:rPr>
              <a:t>3</a:t>
            </a:r>
            <a:endParaRPr lang="en-US" b="1" i="1" u="sng" dirty="0">
              <a:solidFill>
                <a:schemeClr val="accent4">
                  <a:lumMod val="75000"/>
                </a:schemeClr>
              </a:solidFill>
            </a:endParaRPr>
          </a:p>
          <a:p>
            <a:r>
              <a:rPr lang="en-US" b="1" i="1" u="sng" dirty="0">
                <a:solidFill>
                  <a:schemeClr val="accent4">
                    <a:lumMod val="75000"/>
                  </a:schemeClr>
                </a:solidFill>
              </a:rPr>
              <a:t>Dr. Szirbik </a:t>
            </a:r>
            <a:r>
              <a:rPr lang="en-US" b="1" i="1" u="sng" dirty="0" err="1">
                <a:solidFill>
                  <a:schemeClr val="accent4">
                    <a:lumMod val="75000"/>
                  </a:schemeClr>
                </a:solidFill>
              </a:rPr>
              <a:t>Miklós</a:t>
            </a:r>
            <a:r>
              <a:rPr lang="en-US" b="1" i="1" u="sng" dirty="0">
                <a:solidFill>
                  <a:schemeClr val="accent4">
                    <a:lumMod val="75000"/>
                  </a:schemeClr>
                </a:solidFill>
              </a:rPr>
              <a:t>, LL.M.</a:t>
            </a:r>
          </a:p>
          <a:p>
            <a:r>
              <a:rPr lang="en-US" b="1" i="1" u="sng" dirty="0">
                <a:solidFill>
                  <a:schemeClr val="accent4">
                    <a:lumMod val="75000"/>
                  </a:schemeClr>
                </a:solidFill>
              </a:rPr>
              <a:t>2019.09.30.</a:t>
            </a:r>
          </a:p>
          <a:p>
            <a:endParaRPr lang="en-US" b="1" i="1" u="sng" dirty="0">
              <a:solidFill>
                <a:schemeClr val="accent4">
                  <a:lumMod val="75000"/>
                </a:schemeClr>
              </a:solidFill>
            </a:endParaRPr>
          </a:p>
          <a:p>
            <a:endParaRPr lang="en-US" b="1" i="1" u="sng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39140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7AF1D635-B2C7-4E04-B1C5-3CAA86471C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5550" y="983876"/>
            <a:ext cx="2453917" cy="119969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C4F3692-B5AA-4567-A6DB-5E347DE6FF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845390"/>
            <a:ext cx="10208342" cy="609599"/>
          </a:xfrm>
        </p:spPr>
        <p:txBody>
          <a:bodyPr>
            <a:normAutofit fontScale="90000"/>
          </a:bodyPr>
          <a:lstStyle/>
          <a:p>
            <a:pPr algn="l"/>
            <a:r>
              <a:rPr lang="en-US" sz="2400" b="1" u="sng" dirty="0">
                <a:solidFill>
                  <a:schemeClr val="accent4">
                    <a:lumMod val="75000"/>
                  </a:schemeClr>
                </a:solidFill>
              </a:rPr>
              <a:t/>
            </a:r>
            <a:br>
              <a:rPr lang="en-US" sz="2400" b="1" u="sng" dirty="0">
                <a:solidFill>
                  <a:schemeClr val="accent4">
                    <a:lumMod val="75000"/>
                  </a:schemeClr>
                </a:solidFill>
              </a:rPr>
            </a:br>
            <a:r>
              <a:rPr lang="en-US" sz="2400" b="1" u="sng" dirty="0">
                <a:solidFill>
                  <a:schemeClr val="accent4">
                    <a:lumMod val="75000"/>
                  </a:schemeClr>
                </a:solidFill>
              </a:rPr>
              <a:t>Szirbik, EU Jogrendszere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AC6D2E3-C7B6-4895-BFA4-F58D1C7F8B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4800" y="1537449"/>
            <a:ext cx="10357449" cy="5110642"/>
          </a:xfrm>
        </p:spPr>
        <p:txBody>
          <a:bodyPr>
            <a:normAutofit fontScale="25000" lnSpcReduction="20000"/>
          </a:bodyPr>
          <a:lstStyle/>
          <a:p>
            <a:r>
              <a:rPr lang="en-US" sz="6400" b="1" dirty="0">
                <a:solidFill>
                  <a:schemeClr val="accent4">
                    <a:lumMod val="75000"/>
                  </a:schemeClr>
                </a:solidFill>
              </a:rPr>
              <a:t>Rendes </a:t>
            </a:r>
            <a:r>
              <a:rPr lang="en-US" sz="6400" b="1" dirty="0" err="1">
                <a:solidFill>
                  <a:schemeClr val="accent4">
                    <a:lumMod val="75000"/>
                  </a:schemeClr>
                </a:solidFill>
              </a:rPr>
              <a:t>jogalkotási</a:t>
            </a:r>
            <a:r>
              <a:rPr lang="en-US" sz="64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6400" b="1" dirty="0" err="1">
                <a:solidFill>
                  <a:schemeClr val="accent4">
                    <a:lumMod val="75000"/>
                  </a:schemeClr>
                </a:solidFill>
              </a:rPr>
              <a:t>eljárás</a:t>
            </a:r>
            <a:r>
              <a:rPr lang="en-US" sz="6400" b="1" dirty="0">
                <a:solidFill>
                  <a:schemeClr val="accent4">
                    <a:lumMod val="75000"/>
                  </a:schemeClr>
                </a:solidFill>
              </a:rPr>
              <a:t> – </a:t>
            </a:r>
            <a:r>
              <a:rPr lang="en-US" sz="6400" b="1" dirty="0" err="1">
                <a:solidFill>
                  <a:schemeClr val="accent4">
                    <a:lumMod val="75000"/>
                  </a:schemeClr>
                </a:solidFill>
              </a:rPr>
              <a:t>EUMSZ</a:t>
            </a:r>
            <a:r>
              <a:rPr lang="en-US" sz="6400" b="1" dirty="0">
                <a:solidFill>
                  <a:schemeClr val="accent4">
                    <a:lumMod val="75000"/>
                  </a:schemeClr>
                </a:solidFill>
              </a:rPr>
              <a:t> 294. </a:t>
            </a:r>
            <a:r>
              <a:rPr lang="en-US" sz="6400" b="1" dirty="0" err="1">
                <a:solidFill>
                  <a:schemeClr val="accent4">
                    <a:lumMod val="75000"/>
                  </a:schemeClr>
                </a:solidFill>
              </a:rPr>
              <a:t>Cikk</a:t>
            </a:r>
            <a:r>
              <a:rPr lang="en-US" sz="64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</a:p>
          <a:p>
            <a:pPr algn="just"/>
            <a:r>
              <a:rPr lang="en-US" sz="5600" b="1" u="sng" dirty="0">
                <a:solidFill>
                  <a:schemeClr val="accent4">
                    <a:lumMod val="75000"/>
                  </a:schemeClr>
                </a:solidFill>
              </a:rPr>
              <a:t>Második </a:t>
            </a:r>
            <a:r>
              <a:rPr lang="en-US" sz="5600" b="1" u="sng" dirty="0" err="1">
                <a:solidFill>
                  <a:schemeClr val="accent4">
                    <a:lumMod val="75000"/>
                  </a:schemeClr>
                </a:solidFill>
              </a:rPr>
              <a:t>olvasás</a:t>
            </a:r>
            <a:endParaRPr lang="en-US" sz="5600" b="1" u="sng" dirty="0">
              <a:solidFill>
                <a:schemeClr val="accent4">
                  <a:lumMod val="75000"/>
                </a:schemeClr>
              </a:solidFill>
            </a:endParaRPr>
          </a:p>
          <a:p>
            <a:pPr algn="just"/>
            <a:r>
              <a:rPr lang="en-US" sz="5600" b="1" dirty="0">
                <a:solidFill>
                  <a:schemeClr val="accent4">
                    <a:lumMod val="75000"/>
                  </a:schemeClr>
                </a:solidFill>
              </a:rPr>
              <a:t>(7)   Ha </a:t>
            </a:r>
            <a:r>
              <a:rPr lang="en-US" sz="5600" b="1" dirty="0" err="1">
                <a:solidFill>
                  <a:schemeClr val="accent4">
                    <a:lumMod val="75000"/>
                  </a:schemeClr>
                </a:solidFill>
              </a:rPr>
              <a:t>az</a:t>
            </a:r>
            <a:r>
              <a:rPr lang="en-US" sz="5600" b="1" dirty="0">
                <a:solidFill>
                  <a:schemeClr val="accent4">
                    <a:lumMod val="75000"/>
                  </a:schemeClr>
                </a:solidFill>
              </a:rPr>
              <a:t> e </a:t>
            </a:r>
            <a:r>
              <a:rPr lang="en-US" sz="5600" b="1" dirty="0" err="1">
                <a:solidFill>
                  <a:schemeClr val="accent4">
                    <a:lumMod val="75000"/>
                  </a:schemeClr>
                </a:solidFill>
              </a:rPr>
              <a:t>közléstől</a:t>
            </a:r>
            <a:r>
              <a:rPr lang="en-US" sz="5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5600" b="1" dirty="0" err="1">
                <a:solidFill>
                  <a:schemeClr val="accent4">
                    <a:lumMod val="75000"/>
                  </a:schemeClr>
                </a:solidFill>
              </a:rPr>
              <a:t>számított</a:t>
            </a:r>
            <a:r>
              <a:rPr lang="en-US" sz="5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5600" b="1" dirty="0" err="1">
                <a:solidFill>
                  <a:schemeClr val="accent4">
                    <a:lumMod val="75000"/>
                  </a:schemeClr>
                </a:solidFill>
              </a:rPr>
              <a:t>három</a:t>
            </a:r>
            <a:r>
              <a:rPr lang="en-US" sz="5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5600" b="1" dirty="0" err="1">
                <a:solidFill>
                  <a:schemeClr val="accent4">
                    <a:lumMod val="75000"/>
                  </a:schemeClr>
                </a:solidFill>
              </a:rPr>
              <a:t>hónapon</a:t>
            </a:r>
            <a:r>
              <a:rPr lang="en-US" sz="5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5600" b="1" dirty="0" err="1">
                <a:solidFill>
                  <a:schemeClr val="accent4">
                    <a:lumMod val="75000"/>
                  </a:schemeClr>
                </a:solidFill>
              </a:rPr>
              <a:t>belül</a:t>
            </a:r>
            <a:r>
              <a:rPr lang="en-US" sz="5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5600" b="1" dirty="0" err="1">
                <a:solidFill>
                  <a:schemeClr val="accent4">
                    <a:lumMod val="75000"/>
                  </a:schemeClr>
                </a:solidFill>
              </a:rPr>
              <a:t>az</a:t>
            </a:r>
            <a:r>
              <a:rPr lang="en-US" sz="5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5600" b="1" dirty="0" err="1">
                <a:solidFill>
                  <a:schemeClr val="accent4">
                    <a:lumMod val="75000"/>
                  </a:schemeClr>
                </a:solidFill>
              </a:rPr>
              <a:t>Európai</a:t>
            </a:r>
            <a:r>
              <a:rPr lang="en-US" sz="5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5600" b="1" dirty="0" err="1">
                <a:solidFill>
                  <a:schemeClr val="accent4">
                    <a:lumMod val="75000"/>
                  </a:schemeClr>
                </a:solidFill>
              </a:rPr>
              <a:t>Parlament</a:t>
            </a:r>
            <a:r>
              <a:rPr lang="en-US" sz="5600" b="1" dirty="0">
                <a:solidFill>
                  <a:schemeClr val="accent4">
                    <a:lumMod val="75000"/>
                  </a:schemeClr>
                </a:solidFill>
              </a:rPr>
              <a:t>:</a:t>
            </a:r>
          </a:p>
          <a:p>
            <a:pPr algn="just"/>
            <a:r>
              <a:rPr lang="en-US" sz="5600" b="1" dirty="0">
                <a:solidFill>
                  <a:schemeClr val="accent4">
                    <a:lumMod val="75000"/>
                  </a:schemeClr>
                </a:solidFill>
              </a:rPr>
              <a:t>a)</a:t>
            </a:r>
          </a:p>
          <a:p>
            <a:pPr algn="just"/>
            <a:r>
              <a:rPr lang="en-US" sz="5600" b="1" dirty="0" err="1">
                <a:solidFill>
                  <a:schemeClr val="accent4">
                    <a:lumMod val="75000"/>
                  </a:schemeClr>
                </a:solidFill>
              </a:rPr>
              <a:t>egyetért</a:t>
            </a:r>
            <a:r>
              <a:rPr lang="en-US" sz="5600" b="1" dirty="0">
                <a:solidFill>
                  <a:schemeClr val="accent4">
                    <a:lumMod val="75000"/>
                  </a:schemeClr>
                </a:solidFill>
              </a:rPr>
              <a:t> a </a:t>
            </a:r>
            <a:r>
              <a:rPr lang="en-US" sz="5600" b="1" dirty="0" err="1">
                <a:solidFill>
                  <a:schemeClr val="accent4">
                    <a:lumMod val="75000"/>
                  </a:schemeClr>
                </a:solidFill>
              </a:rPr>
              <a:t>Tanács</a:t>
            </a:r>
            <a:r>
              <a:rPr lang="en-US" sz="5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5600" b="1" dirty="0" err="1">
                <a:solidFill>
                  <a:schemeClr val="accent4">
                    <a:lumMod val="75000"/>
                  </a:schemeClr>
                </a:solidFill>
              </a:rPr>
              <a:t>első</a:t>
            </a:r>
            <a:r>
              <a:rPr lang="en-US" sz="5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5600" b="1" dirty="0" err="1">
                <a:solidFill>
                  <a:schemeClr val="accent4">
                    <a:lumMod val="75000"/>
                  </a:schemeClr>
                </a:solidFill>
              </a:rPr>
              <a:t>olvasatban</a:t>
            </a:r>
            <a:r>
              <a:rPr lang="en-US" sz="5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5600" b="1" dirty="0" err="1">
                <a:solidFill>
                  <a:schemeClr val="accent4">
                    <a:lumMod val="75000"/>
                  </a:schemeClr>
                </a:solidFill>
              </a:rPr>
              <a:t>elfogadott</a:t>
            </a:r>
            <a:r>
              <a:rPr lang="en-US" sz="5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5600" b="1" dirty="0" err="1">
                <a:solidFill>
                  <a:schemeClr val="accent4">
                    <a:lumMod val="75000"/>
                  </a:schemeClr>
                </a:solidFill>
              </a:rPr>
              <a:t>álláspontjával</a:t>
            </a:r>
            <a:r>
              <a:rPr lang="en-US" sz="5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5600" b="1" dirty="0" err="1">
                <a:solidFill>
                  <a:schemeClr val="accent4">
                    <a:lumMod val="75000"/>
                  </a:schemeClr>
                </a:solidFill>
              </a:rPr>
              <a:t>vagy</a:t>
            </a:r>
            <a:r>
              <a:rPr lang="en-US" sz="5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5600" b="1" dirty="0" err="1">
                <a:solidFill>
                  <a:schemeClr val="accent4">
                    <a:lumMod val="75000"/>
                  </a:schemeClr>
                </a:solidFill>
              </a:rPr>
              <a:t>nem</a:t>
            </a:r>
            <a:r>
              <a:rPr lang="en-US" sz="5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5600" b="1" dirty="0" err="1">
                <a:solidFill>
                  <a:schemeClr val="accent4">
                    <a:lumMod val="75000"/>
                  </a:schemeClr>
                </a:solidFill>
              </a:rPr>
              <a:t>foglal</a:t>
            </a:r>
            <a:r>
              <a:rPr lang="en-US" sz="5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5600" b="1" dirty="0" err="1">
                <a:solidFill>
                  <a:schemeClr val="accent4">
                    <a:lumMod val="75000"/>
                  </a:schemeClr>
                </a:solidFill>
              </a:rPr>
              <a:t>állást</a:t>
            </a:r>
            <a:r>
              <a:rPr lang="en-US" sz="5600" b="1" dirty="0">
                <a:solidFill>
                  <a:schemeClr val="accent4">
                    <a:lumMod val="75000"/>
                  </a:schemeClr>
                </a:solidFill>
              </a:rPr>
              <a:t>, a </a:t>
            </a:r>
            <a:r>
              <a:rPr lang="en-US" sz="5600" b="1" dirty="0" err="1">
                <a:solidFill>
                  <a:schemeClr val="accent4">
                    <a:lumMod val="75000"/>
                  </a:schemeClr>
                </a:solidFill>
              </a:rPr>
              <a:t>szóban</a:t>
            </a:r>
            <a:r>
              <a:rPr lang="en-US" sz="5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5600" b="1" dirty="0" err="1">
                <a:solidFill>
                  <a:schemeClr val="accent4">
                    <a:lumMod val="75000"/>
                  </a:schemeClr>
                </a:solidFill>
              </a:rPr>
              <a:t>forgó</a:t>
            </a:r>
            <a:r>
              <a:rPr lang="en-US" sz="5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5600" b="1" dirty="0" err="1">
                <a:solidFill>
                  <a:schemeClr val="accent4">
                    <a:lumMod val="75000"/>
                  </a:schemeClr>
                </a:solidFill>
              </a:rPr>
              <a:t>jogi</a:t>
            </a:r>
            <a:r>
              <a:rPr lang="en-US" sz="5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5600" b="1" dirty="0" err="1">
                <a:solidFill>
                  <a:schemeClr val="accent4">
                    <a:lumMod val="75000"/>
                  </a:schemeClr>
                </a:solidFill>
              </a:rPr>
              <a:t>aktust</a:t>
            </a:r>
            <a:r>
              <a:rPr lang="en-US" sz="5600" b="1" dirty="0">
                <a:solidFill>
                  <a:schemeClr val="accent4">
                    <a:lumMod val="75000"/>
                  </a:schemeClr>
                </a:solidFill>
              </a:rPr>
              <a:t> a </a:t>
            </a:r>
            <a:r>
              <a:rPr lang="en-US" sz="5600" b="1" dirty="0" err="1">
                <a:solidFill>
                  <a:schemeClr val="accent4">
                    <a:lumMod val="75000"/>
                  </a:schemeClr>
                </a:solidFill>
              </a:rPr>
              <a:t>Tanács</a:t>
            </a:r>
            <a:r>
              <a:rPr lang="en-US" sz="5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5600" b="1" dirty="0" err="1">
                <a:solidFill>
                  <a:schemeClr val="accent4">
                    <a:lumMod val="75000"/>
                  </a:schemeClr>
                </a:solidFill>
              </a:rPr>
              <a:t>álláspontjának</a:t>
            </a:r>
            <a:r>
              <a:rPr lang="en-US" sz="5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5600" b="1" dirty="0" err="1">
                <a:solidFill>
                  <a:schemeClr val="accent4">
                    <a:lumMod val="75000"/>
                  </a:schemeClr>
                </a:solidFill>
              </a:rPr>
              <a:t>megfelelő</a:t>
            </a:r>
            <a:r>
              <a:rPr lang="en-US" sz="5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5600" b="1" dirty="0" err="1">
                <a:solidFill>
                  <a:schemeClr val="accent4">
                    <a:lumMod val="75000"/>
                  </a:schemeClr>
                </a:solidFill>
              </a:rPr>
              <a:t>szövegezéssel</a:t>
            </a:r>
            <a:r>
              <a:rPr lang="en-US" sz="5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5600" b="1" dirty="0" err="1">
                <a:solidFill>
                  <a:schemeClr val="accent4">
                    <a:lumMod val="75000"/>
                  </a:schemeClr>
                </a:solidFill>
              </a:rPr>
              <a:t>elfogadottnak</a:t>
            </a:r>
            <a:r>
              <a:rPr lang="en-US" sz="5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5600" b="1" dirty="0" err="1">
                <a:solidFill>
                  <a:schemeClr val="accent4">
                    <a:lumMod val="75000"/>
                  </a:schemeClr>
                </a:solidFill>
              </a:rPr>
              <a:t>kell</a:t>
            </a:r>
            <a:r>
              <a:rPr lang="en-US" sz="5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5600" b="1" dirty="0" err="1">
                <a:solidFill>
                  <a:schemeClr val="accent4">
                    <a:lumMod val="75000"/>
                  </a:schemeClr>
                </a:solidFill>
              </a:rPr>
              <a:t>tekinteni</a:t>
            </a:r>
            <a:r>
              <a:rPr lang="en-US" sz="5600" b="1" dirty="0">
                <a:solidFill>
                  <a:schemeClr val="accent4">
                    <a:lumMod val="75000"/>
                  </a:schemeClr>
                </a:solidFill>
              </a:rPr>
              <a:t>;</a:t>
            </a:r>
          </a:p>
          <a:p>
            <a:pPr algn="just"/>
            <a:r>
              <a:rPr lang="en-US" sz="5600" b="1" dirty="0">
                <a:solidFill>
                  <a:schemeClr val="accent4">
                    <a:lumMod val="75000"/>
                  </a:schemeClr>
                </a:solidFill>
              </a:rPr>
              <a:t>b)</a:t>
            </a:r>
          </a:p>
          <a:p>
            <a:pPr algn="just"/>
            <a:r>
              <a:rPr lang="en-US" sz="5600" b="1" dirty="0" err="1">
                <a:solidFill>
                  <a:schemeClr val="accent4">
                    <a:lumMod val="75000"/>
                  </a:schemeClr>
                </a:solidFill>
              </a:rPr>
              <a:t>tagjainak</a:t>
            </a:r>
            <a:r>
              <a:rPr lang="en-US" sz="5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5600" b="1" dirty="0" err="1">
                <a:solidFill>
                  <a:schemeClr val="accent4">
                    <a:lumMod val="75000"/>
                  </a:schemeClr>
                </a:solidFill>
              </a:rPr>
              <a:t>többségével</a:t>
            </a:r>
            <a:r>
              <a:rPr lang="en-US" sz="5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5600" b="1" dirty="0" err="1">
                <a:solidFill>
                  <a:schemeClr val="accent4">
                    <a:lumMod val="75000"/>
                  </a:schemeClr>
                </a:solidFill>
              </a:rPr>
              <a:t>elutasítja</a:t>
            </a:r>
            <a:r>
              <a:rPr lang="en-US" sz="5600" b="1" dirty="0">
                <a:solidFill>
                  <a:schemeClr val="accent4">
                    <a:lumMod val="75000"/>
                  </a:schemeClr>
                </a:solidFill>
              </a:rPr>
              <a:t> a </a:t>
            </a:r>
            <a:r>
              <a:rPr lang="en-US" sz="5600" b="1" dirty="0" err="1">
                <a:solidFill>
                  <a:schemeClr val="accent4">
                    <a:lumMod val="75000"/>
                  </a:schemeClr>
                </a:solidFill>
              </a:rPr>
              <a:t>Tanács</a:t>
            </a:r>
            <a:r>
              <a:rPr lang="en-US" sz="5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5600" b="1" dirty="0" err="1">
                <a:solidFill>
                  <a:schemeClr val="accent4">
                    <a:lumMod val="75000"/>
                  </a:schemeClr>
                </a:solidFill>
              </a:rPr>
              <a:t>első</a:t>
            </a:r>
            <a:r>
              <a:rPr lang="en-US" sz="5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5600" b="1" dirty="0" err="1">
                <a:solidFill>
                  <a:schemeClr val="accent4">
                    <a:lumMod val="75000"/>
                  </a:schemeClr>
                </a:solidFill>
              </a:rPr>
              <a:t>olvasatban</a:t>
            </a:r>
            <a:r>
              <a:rPr lang="en-US" sz="5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5600" b="1" dirty="0" err="1">
                <a:solidFill>
                  <a:schemeClr val="accent4">
                    <a:lumMod val="75000"/>
                  </a:schemeClr>
                </a:solidFill>
              </a:rPr>
              <a:t>elfogadott</a:t>
            </a:r>
            <a:r>
              <a:rPr lang="en-US" sz="5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5600" b="1" dirty="0" err="1">
                <a:solidFill>
                  <a:schemeClr val="accent4">
                    <a:lumMod val="75000"/>
                  </a:schemeClr>
                </a:solidFill>
              </a:rPr>
              <a:t>álláspontját</a:t>
            </a:r>
            <a:r>
              <a:rPr lang="en-US" sz="5600" b="1" dirty="0">
                <a:solidFill>
                  <a:schemeClr val="accent4">
                    <a:lumMod val="75000"/>
                  </a:schemeClr>
                </a:solidFill>
              </a:rPr>
              <a:t>, a </a:t>
            </a:r>
            <a:r>
              <a:rPr lang="en-US" sz="5600" b="1" dirty="0" err="1">
                <a:solidFill>
                  <a:schemeClr val="accent4">
                    <a:lumMod val="75000"/>
                  </a:schemeClr>
                </a:solidFill>
              </a:rPr>
              <a:t>javasolt</a:t>
            </a:r>
            <a:r>
              <a:rPr lang="en-US" sz="5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5600" b="1" dirty="0" err="1">
                <a:solidFill>
                  <a:schemeClr val="accent4">
                    <a:lumMod val="75000"/>
                  </a:schemeClr>
                </a:solidFill>
              </a:rPr>
              <a:t>jogi</a:t>
            </a:r>
            <a:r>
              <a:rPr lang="en-US" sz="5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5600" b="1" dirty="0" err="1">
                <a:solidFill>
                  <a:schemeClr val="accent4">
                    <a:lumMod val="75000"/>
                  </a:schemeClr>
                </a:solidFill>
              </a:rPr>
              <a:t>aktust</a:t>
            </a:r>
            <a:r>
              <a:rPr lang="en-US" sz="5600" b="1" dirty="0">
                <a:solidFill>
                  <a:schemeClr val="accent4">
                    <a:lumMod val="75000"/>
                  </a:schemeClr>
                </a:solidFill>
              </a:rPr>
              <a:t> el </a:t>
            </a:r>
            <a:r>
              <a:rPr lang="en-US" sz="5600" b="1" dirty="0" err="1">
                <a:solidFill>
                  <a:schemeClr val="accent4">
                    <a:lumMod val="75000"/>
                  </a:schemeClr>
                </a:solidFill>
              </a:rPr>
              <a:t>nem</a:t>
            </a:r>
            <a:r>
              <a:rPr lang="en-US" sz="5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5600" b="1" dirty="0" err="1">
                <a:solidFill>
                  <a:schemeClr val="accent4">
                    <a:lumMod val="75000"/>
                  </a:schemeClr>
                </a:solidFill>
              </a:rPr>
              <a:t>fogadottnak</a:t>
            </a:r>
            <a:r>
              <a:rPr lang="en-US" sz="5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5600" b="1" dirty="0" err="1">
                <a:solidFill>
                  <a:schemeClr val="accent4">
                    <a:lumMod val="75000"/>
                  </a:schemeClr>
                </a:solidFill>
              </a:rPr>
              <a:t>kell</a:t>
            </a:r>
            <a:r>
              <a:rPr lang="en-US" sz="5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5600" b="1" dirty="0" err="1">
                <a:solidFill>
                  <a:schemeClr val="accent4">
                    <a:lumMod val="75000"/>
                  </a:schemeClr>
                </a:solidFill>
              </a:rPr>
              <a:t>tekinteni</a:t>
            </a:r>
            <a:r>
              <a:rPr lang="en-US" sz="5600" b="1" dirty="0">
                <a:solidFill>
                  <a:schemeClr val="accent4">
                    <a:lumMod val="75000"/>
                  </a:schemeClr>
                </a:solidFill>
              </a:rPr>
              <a:t>;</a:t>
            </a:r>
          </a:p>
          <a:p>
            <a:pPr algn="just"/>
            <a:r>
              <a:rPr lang="en-US" sz="5600" b="1" dirty="0">
                <a:solidFill>
                  <a:schemeClr val="accent4">
                    <a:lumMod val="75000"/>
                  </a:schemeClr>
                </a:solidFill>
              </a:rPr>
              <a:t>c)</a:t>
            </a:r>
          </a:p>
          <a:p>
            <a:pPr algn="just"/>
            <a:r>
              <a:rPr lang="en-US" sz="5600" b="1" dirty="0" err="1">
                <a:solidFill>
                  <a:schemeClr val="accent4">
                    <a:lumMod val="75000"/>
                  </a:schemeClr>
                </a:solidFill>
              </a:rPr>
              <a:t>tagjainak</a:t>
            </a:r>
            <a:r>
              <a:rPr lang="en-US" sz="5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5600" b="1" dirty="0" err="1">
                <a:solidFill>
                  <a:schemeClr val="accent4">
                    <a:lumMod val="75000"/>
                  </a:schemeClr>
                </a:solidFill>
              </a:rPr>
              <a:t>többségével</a:t>
            </a:r>
            <a:r>
              <a:rPr lang="en-US" sz="5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5600" b="1" dirty="0" err="1">
                <a:solidFill>
                  <a:schemeClr val="accent4">
                    <a:lumMod val="75000"/>
                  </a:schemeClr>
                </a:solidFill>
              </a:rPr>
              <a:t>módosításokat</a:t>
            </a:r>
            <a:r>
              <a:rPr lang="en-US" sz="5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5600" b="1" dirty="0" err="1">
                <a:solidFill>
                  <a:schemeClr val="accent4">
                    <a:lumMod val="75000"/>
                  </a:schemeClr>
                </a:solidFill>
              </a:rPr>
              <a:t>javasol</a:t>
            </a:r>
            <a:r>
              <a:rPr lang="en-US" sz="5600" b="1" dirty="0">
                <a:solidFill>
                  <a:schemeClr val="accent4">
                    <a:lumMod val="75000"/>
                  </a:schemeClr>
                </a:solidFill>
              </a:rPr>
              <a:t> a </a:t>
            </a:r>
            <a:r>
              <a:rPr lang="en-US" sz="5600" b="1" dirty="0" err="1">
                <a:solidFill>
                  <a:schemeClr val="accent4">
                    <a:lumMod val="75000"/>
                  </a:schemeClr>
                </a:solidFill>
              </a:rPr>
              <a:t>Tanács</a:t>
            </a:r>
            <a:r>
              <a:rPr lang="en-US" sz="5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5600" b="1" dirty="0" err="1">
                <a:solidFill>
                  <a:schemeClr val="accent4">
                    <a:lumMod val="75000"/>
                  </a:schemeClr>
                </a:solidFill>
              </a:rPr>
              <a:t>első</a:t>
            </a:r>
            <a:r>
              <a:rPr lang="en-US" sz="5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5600" b="1" dirty="0" err="1">
                <a:solidFill>
                  <a:schemeClr val="accent4">
                    <a:lumMod val="75000"/>
                  </a:schemeClr>
                </a:solidFill>
              </a:rPr>
              <a:t>olvasatban</a:t>
            </a:r>
            <a:r>
              <a:rPr lang="en-US" sz="5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5600" b="1" dirty="0" err="1">
                <a:solidFill>
                  <a:schemeClr val="accent4">
                    <a:lumMod val="75000"/>
                  </a:schemeClr>
                </a:solidFill>
              </a:rPr>
              <a:t>elfogadott</a:t>
            </a:r>
            <a:r>
              <a:rPr lang="en-US" sz="5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5600" b="1" dirty="0" err="1">
                <a:solidFill>
                  <a:schemeClr val="accent4">
                    <a:lumMod val="75000"/>
                  </a:schemeClr>
                </a:solidFill>
              </a:rPr>
              <a:t>álláspontjához</a:t>
            </a:r>
            <a:r>
              <a:rPr lang="en-US" sz="5600" b="1" dirty="0">
                <a:solidFill>
                  <a:schemeClr val="accent4">
                    <a:lumMod val="75000"/>
                  </a:schemeClr>
                </a:solidFill>
              </a:rPr>
              <a:t>, </a:t>
            </a:r>
            <a:r>
              <a:rPr lang="en-US" sz="5600" b="1" dirty="0" err="1">
                <a:solidFill>
                  <a:schemeClr val="accent4">
                    <a:lumMod val="75000"/>
                  </a:schemeClr>
                </a:solidFill>
              </a:rPr>
              <a:t>az</a:t>
            </a:r>
            <a:r>
              <a:rPr lang="en-US" sz="5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5600" b="1" dirty="0" err="1">
                <a:solidFill>
                  <a:schemeClr val="accent4">
                    <a:lumMod val="75000"/>
                  </a:schemeClr>
                </a:solidFill>
              </a:rPr>
              <a:t>így</a:t>
            </a:r>
            <a:r>
              <a:rPr lang="en-US" sz="5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5600" b="1" dirty="0" err="1">
                <a:solidFill>
                  <a:schemeClr val="accent4">
                    <a:lumMod val="75000"/>
                  </a:schemeClr>
                </a:solidFill>
              </a:rPr>
              <a:t>módosított</a:t>
            </a:r>
            <a:r>
              <a:rPr lang="en-US" sz="5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5600" b="1" dirty="0" err="1">
                <a:solidFill>
                  <a:schemeClr val="accent4">
                    <a:lumMod val="75000"/>
                  </a:schemeClr>
                </a:solidFill>
              </a:rPr>
              <a:t>szöveget</a:t>
            </a:r>
            <a:r>
              <a:rPr lang="en-US" sz="5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5600" b="1" dirty="0" err="1">
                <a:solidFill>
                  <a:schemeClr val="accent4">
                    <a:lumMod val="75000"/>
                  </a:schemeClr>
                </a:solidFill>
              </a:rPr>
              <a:t>továbbítja</a:t>
            </a:r>
            <a:r>
              <a:rPr lang="en-US" sz="5600" b="1" dirty="0">
                <a:solidFill>
                  <a:schemeClr val="accent4">
                    <a:lumMod val="75000"/>
                  </a:schemeClr>
                </a:solidFill>
              </a:rPr>
              <a:t> a </a:t>
            </a:r>
            <a:r>
              <a:rPr lang="en-US" sz="5600" b="1" dirty="0" err="1">
                <a:solidFill>
                  <a:schemeClr val="accent4">
                    <a:lumMod val="75000"/>
                  </a:schemeClr>
                </a:solidFill>
              </a:rPr>
              <a:t>Tanácsnak</a:t>
            </a:r>
            <a:r>
              <a:rPr lang="en-US" sz="5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5600" b="1" dirty="0" err="1">
                <a:solidFill>
                  <a:schemeClr val="accent4">
                    <a:lumMod val="75000"/>
                  </a:schemeClr>
                </a:solidFill>
              </a:rPr>
              <a:t>és</a:t>
            </a:r>
            <a:r>
              <a:rPr lang="en-US" sz="5600" b="1" dirty="0">
                <a:solidFill>
                  <a:schemeClr val="accent4">
                    <a:lumMod val="75000"/>
                  </a:schemeClr>
                </a:solidFill>
              </a:rPr>
              <a:t> a </a:t>
            </a:r>
            <a:r>
              <a:rPr lang="en-US" sz="5600" b="1" dirty="0" err="1">
                <a:solidFill>
                  <a:schemeClr val="accent4">
                    <a:lumMod val="75000"/>
                  </a:schemeClr>
                </a:solidFill>
              </a:rPr>
              <a:t>Bizottságnak</a:t>
            </a:r>
            <a:r>
              <a:rPr lang="en-US" sz="5600" b="1" dirty="0">
                <a:solidFill>
                  <a:schemeClr val="accent4">
                    <a:lumMod val="75000"/>
                  </a:schemeClr>
                </a:solidFill>
              </a:rPr>
              <a:t>; a </a:t>
            </a:r>
            <a:r>
              <a:rPr lang="en-US" sz="5600" b="1" dirty="0" err="1">
                <a:solidFill>
                  <a:schemeClr val="accent4">
                    <a:lumMod val="75000"/>
                  </a:schemeClr>
                </a:solidFill>
              </a:rPr>
              <a:t>Bizottság</a:t>
            </a:r>
            <a:r>
              <a:rPr lang="en-US" sz="5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5600" b="1" dirty="0" err="1">
                <a:solidFill>
                  <a:schemeClr val="accent4">
                    <a:lumMod val="75000"/>
                  </a:schemeClr>
                </a:solidFill>
              </a:rPr>
              <a:t>véleményt</a:t>
            </a:r>
            <a:r>
              <a:rPr lang="en-US" sz="5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5600" b="1" dirty="0" err="1">
                <a:solidFill>
                  <a:schemeClr val="accent4">
                    <a:lumMod val="75000"/>
                  </a:schemeClr>
                </a:solidFill>
              </a:rPr>
              <a:t>nyilvánít</a:t>
            </a:r>
            <a:r>
              <a:rPr lang="en-US" sz="5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5600" b="1" dirty="0" err="1">
                <a:solidFill>
                  <a:schemeClr val="accent4">
                    <a:lumMod val="75000"/>
                  </a:schemeClr>
                </a:solidFill>
              </a:rPr>
              <a:t>ezekről</a:t>
            </a:r>
            <a:r>
              <a:rPr lang="en-US" sz="5600" b="1" dirty="0">
                <a:solidFill>
                  <a:schemeClr val="accent4">
                    <a:lumMod val="75000"/>
                  </a:schemeClr>
                </a:solidFill>
              </a:rPr>
              <a:t> a </a:t>
            </a:r>
            <a:r>
              <a:rPr lang="en-US" sz="5600" b="1" dirty="0" err="1">
                <a:solidFill>
                  <a:schemeClr val="accent4">
                    <a:lumMod val="75000"/>
                  </a:schemeClr>
                </a:solidFill>
              </a:rPr>
              <a:t>módosításokról</a:t>
            </a:r>
            <a:r>
              <a:rPr lang="en-US" sz="5600" b="1" dirty="0">
                <a:solidFill>
                  <a:schemeClr val="accent4">
                    <a:lumMod val="75000"/>
                  </a:schemeClr>
                </a:solidFill>
              </a:rPr>
              <a:t>.</a:t>
            </a:r>
          </a:p>
          <a:p>
            <a:pPr algn="just"/>
            <a:r>
              <a:rPr lang="en-US" sz="5600" b="1" dirty="0">
                <a:solidFill>
                  <a:schemeClr val="accent4">
                    <a:lumMod val="75000"/>
                  </a:schemeClr>
                </a:solidFill>
              </a:rPr>
              <a:t>(8)   Ha </a:t>
            </a:r>
            <a:r>
              <a:rPr lang="en-US" sz="5600" b="1" dirty="0" err="1">
                <a:solidFill>
                  <a:schemeClr val="accent4">
                    <a:lumMod val="75000"/>
                  </a:schemeClr>
                </a:solidFill>
              </a:rPr>
              <a:t>az</a:t>
            </a:r>
            <a:r>
              <a:rPr lang="en-US" sz="5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5600" b="1" dirty="0" err="1">
                <a:solidFill>
                  <a:schemeClr val="accent4">
                    <a:lumMod val="75000"/>
                  </a:schemeClr>
                </a:solidFill>
              </a:rPr>
              <a:t>Európai</a:t>
            </a:r>
            <a:r>
              <a:rPr lang="en-US" sz="5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5600" b="1" dirty="0" err="1">
                <a:solidFill>
                  <a:schemeClr val="accent4">
                    <a:lumMod val="75000"/>
                  </a:schemeClr>
                </a:solidFill>
              </a:rPr>
              <a:t>Parlament</a:t>
            </a:r>
            <a:r>
              <a:rPr lang="en-US" sz="5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5600" b="1" dirty="0" err="1">
                <a:solidFill>
                  <a:schemeClr val="accent4">
                    <a:lumMod val="75000"/>
                  </a:schemeClr>
                </a:solidFill>
              </a:rPr>
              <a:t>módosításainak</a:t>
            </a:r>
            <a:r>
              <a:rPr lang="en-US" sz="5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5600" b="1" dirty="0" err="1">
                <a:solidFill>
                  <a:schemeClr val="accent4">
                    <a:lumMod val="75000"/>
                  </a:schemeClr>
                </a:solidFill>
              </a:rPr>
              <a:t>kézhezvételétől</a:t>
            </a:r>
            <a:r>
              <a:rPr lang="en-US" sz="5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5600" b="1" dirty="0" err="1">
                <a:solidFill>
                  <a:schemeClr val="accent4">
                    <a:lumMod val="75000"/>
                  </a:schemeClr>
                </a:solidFill>
              </a:rPr>
              <a:t>számított</a:t>
            </a:r>
            <a:r>
              <a:rPr lang="en-US" sz="5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5600" b="1" dirty="0" err="1">
                <a:solidFill>
                  <a:schemeClr val="accent4">
                    <a:lumMod val="75000"/>
                  </a:schemeClr>
                </a:solidFill>
              </a:rPr>
              <a:t>három</a:t>
            </a:r>
            <a:r>
              <a:rPr lang="en-US" sz="5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5600" b="1" dirty="0" err="1">
                <a:solidFill>
                  <a:schemeClr val="accent4">
                    <a:lumMod val="75000"/>
                  </a:schemeClr>
                </a:solidFill>
              </a:rPr>
              <a:t>hónapon</a:t>
            </a:r>
            <a:r>
              <a:rPr lang="en-US" sz="5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5600" b="1" dirty="0" err="1">
                <a:solidFill>
                  <a:schemeClr val="accent4">
                    <a:lumMod val="75000"/>
                  </a:schemeClr>
                </a:solidFill>
              </a:rPr>
              <a:t>belül</a:t>
            </a:r>
            <a:r>
              <a:rPr lang="en-US" sz="5600" b="1" dirty="0">
                <a:solidFill>
                  <a:schemeClr val="accent4">
                    <a:lumMod val="75000"/>
                  </a:schemeClr>
                </a:solidFill>
              </a:rPr>
              <a:t> a </a:t>
            </a:r>
            <a:r>
              <a:rPr lang="en-US" sz="5600" b="1" dirty="0" err="1">
                <a:solidFill>
                  <a:schemeClr val="accent4">
                    <a:lumMod val="75000"/>
                  </a:schemeClr>
                </a:solidFill>
              </a:rPr>
              <a:t>Tanács</a:t>
            </a:r>
            <a:r>
              <a:rPr lang="en-US" sz="5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5600" b="1" dirty="0" err="1">
                <a:solidFill>
                  <a:schemeClr val="accent4">
                    <a:lumMod val="75000"/>
                  </a:schemeClr>
                </a:solidFill>
              </a:rPr>
              <a:t>minősített</a:t>
            </a:r>
            <a:r>
              <a:rPr lang="en-US" sz="5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5600" b="1" dirty="0" err="1">
                <a:solidFill>
                  <a:schemeClr val="accent4">
                    <a:lumMod val="75000"/>
                  </a:schemeClr>
                </a:solidFill>
              </a:rPr>
              <a:t>többséggel</a:t>
            </a:r>
            <a:r>
              <a:rPr lang="en-US" sz="5600" b="1" dirty="0">
                <a:solidFill>
                  <a:schemeClr val="accent4">
                    <a:lumMod val="75000"/>
                  </a:schemeClr>
                </a:solidFill>
              </a:rPr>
              <a:t>:</a:t>
            </a:r>
          </a:p>
          <a:p>
            <a:pPr algn="just"/>
            <a:r>
              <a:rPr lang="en-US" sz="5600" b="1" dirty="0">
                <a:solidFill>
                  <a:schemeClr val="accent4">
                    <a:lumMod val="75000"/>
                  </a:schemeClr>
                </a:solidFill>
              </a:rPr>
              <a:t>a)</a:t>
            </a:r>
          </a:p>
          <a:p>
            <a:pPr algn="just"/>
            <a:r>
              <a:rPr lang="en-US" sz="5600" b="1" dirty="0" err="1">
                <a:solidFill>
                  <a:schemeClr val="accent4">
                    <a:lumMod val="75000"/>
                  </a:schemeClr>
                </a:solidFill>
              </a:rPr>
              <a:t>valamennyi</a:t>
            </a:r>
            <a:r>
              <a:rPr lang="en-US" sz="5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5600" b="1" dirty="0" err="1">
                <a:solidFill>
                  <a:schemeClr val="accent4">
                    <a:lumMod val="75000"/>
                  </a:schemeClr>
                </a:solidFill>
              </a:rPr>
              <a:t>módosítással</a:t>
            </a:r>
            <a:r>
              <a:rPr lang="en-US" sz="5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5600" b="1" dirty="0" err="1">
                <a:solidFill>
                  <a:schemeClr val="accent4">
                    <a:lumMod val="75000"/>
                  </a:schemeClr>
                </a:solidFill>
              </a:rPr>
              <a:t>egyetért</a:t>
            </a:r>
            <a:r>
              <a:rPr lang="en-US" sz="5600" b="1" dirty="0">
                <a:solidFill>
                  <a:schemeClr val="accent4">
                    <a:lumMod val="75000"/>
                  </a:schemeClr>
                </a:solidFill>
              </a:rPr>
              <a:t>, a </a:t>
            </a:r>
            <a:r>
              <a:rPr lang="en-US" sz="5600" b="1" dirty="0" err="1">
                <a:solidFill>
                  <a:schemeClr val="accent4">
                    <a:lumMod val="75000"/>
                  </a:schemeClr>
                </a:solidFill>
              </a:rPr>
              <a:t>javasolt</a:t>
            </a:r>
            <a:r>
              <a:rPr lang="en-US" sz="5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5600" b="1" dirty="0" err="1">
                <a:solidFill>
                  <a:schemeClr val="accent4">
                    <a:lumMod val="75000"/>
                  </a:schemeClr>
                </a:solidFill>
              </a:rPr>
              <a:t>jogi</a:t>
            </a:r>
            <a:r>
              <a:rPr lang="en-US" sz="5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5600" b="1" dirty="0" err="1">
                <a:solidFill>
                  <a:schemeClr val="accent4">
                    <a:lumMod val="75000"/>
                  </a:schemeClr>
                </a:solidFill>
              </a:rPr>
              <a:t>aktust</a:t>
            </a:r>
            <a:r>
              <a:rPr lang="en-US" sz="5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5600" b="1" dirty="0" err="1">
                <a:solidFill>
                  <a:schemeClr val="accent4">
                    <a:lumMod val="75000"/>
                  </a:schemeClr>
                </a:solidFill>
              </a:rPr>
              <a:t>elfogadottnak</a:t>
            </a:r>
            <a:r>
              <a:rPr lang="en-US" sz="5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5600" b="1" dirty="0" err="1">
                <a:solidFill>
                  <a:schemeClr val="accent4">
                    <a:lumMod val="75000"/>
                  </a:schemeClr>
                </a:solidFill>
              </a:rPr>
              <a:t>kell</a:t>
            </a:r>
            <a:r>
              <a:rPr lang="en-US" sz="5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5600" b="1" dirty="0" err="1">
                <a:solidFill>
                  <a:schemeClr val="accent4">
                    <a:lumMod val="75000"/>
                  </a:schemeClr>
                </a:solidFill>
              </a:rPr>
              <a:t>tekinteni</a:t>
            </a:r>
            <a:r>
              <a:rPr lang="en-US" sz="5600" b="1" dirty="0">
                <a:solidFill>
                  <a:schemeClr val="accent4">
                    <a:lumMod val="75000"/>
                  </a:schemeClr>
                </a:solidFill>
              </a:rPr>
              <a:t>;</a:t>
            </a:r>
          </a:p>
          <a:p>
            <a:pPr algn="just"/>
            <a:r>
              <a:rPr lang="en-US" sz="5600" b="1" dirty="0">
                <a:solidFill>
                  <a:schemeClr val="accent4">
                    <a:lumMod val="75000"/>
                  </a:schemeClr>
                </a:solidFill>
              </a:rPr>
              <a:t>b)</a:t>
            </a:r>
          </a:p>
          <a:p>
            <a:pPr algn="just"/>
            <a:r>
              <a:rPr lang="en-US" sz="5600" b="1" dirty="0" err="1">
                <a:solidFill>
                  <a:schemeClr val="accent4">
                    <a:lumMod val="75000"/>
                  </a:schemeClr>
                </a:solidFill>
              </a:rPr>
              <a:t>nem</a:t>
            </a:r>
            <a:r>
              <a:rPr lang="en-US" sz="5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5600" b="1" dirty="0" err="1">
                <a:solidFill>
                  <a:schemeClr val="accent4">
                    <a:lumMod val="75000"/>
                  </a:schemeClr>
                </a:solidFill>
              </a:rPr>
              <a:t>fogadja</a:t>
            </a:r>
            <a:r>
              <a:rPr lang="en-US" sz="5600" b="1" dirty="0">
                <a:solidFill>
                  <a:schemeClr val="accent4">
                    <a:lumMod val="75000"/>
                  </a:schemeClr>
                </a:solidFill>
              </a:rPr>
              <a:t> el </a:t>
            </a:r>
            <a:r>
              <a:rPr lang="en-US" sz="5600" b="1" dirty="0" err="1">
                <a:solidFill>
                  <a:schemeClr val="accent4">
                    <a:lumMod val="75000"/>
                  </a:schemeClr>
                </a:solidFill>
              </a:rPr>
              <a:t>valamennyi</a:t>
            </a:r>
            <a:r>
              <a:rPr lang="en-US" sz="5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5600" b="1" dirty="0" err="1">
                <a:solidFill>
                  <a:schemeClr val="accent4">
                    <a:lumMod val="75000"/>
                  </a:schemeClr>
                </a:solidFill>
              </a:rPr>
              <a:t>módosítást</a:t>
            </a:r>
            <a:r>
              <a:rPr lang="en-US" sz="5600" b="1" dirty="0">
                <a:solidFill>
                  <a:schemeClr val="accent4">
                    <a:lumMod val="75000"/>
                  </a:schemeClr>
                </a:solidFill>
              </a:rPr>
              <a:t>, a </a:t>
            </a:r>
            <a:r>
              <a:rPr lang="en-US" sz="5600" b="1" dirty="0" err="1">
                <a:solidFill>
                  <a:schemeClr val="accent4">
                    <a:lumMod val="75000"/>
                  </a:schemeClr>
                </a:solidFill>
              </a:rPr>
              <a:t>Tanács</a:t>
            </a:r>
            <a:r>
              <a:rPr lang="en-US" sz="5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5600" b="1" dirty="0" err="1">
                <a:solidFill>
                  <a:schemeClr val="accent4">
                    <a:lumMod val="75000"/>
                  </a:schemeClr>
                </a:solidFill>
              </a:rPr>
              <a:t>elnöke</a:t>
            </a:r>
            <a:r>
              <a:rPr lang="en-US" sz="5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5600" b="1" dirty="0" err="1">
                <a:solidFill>
                  <a:schemeClr val="accent4">
                    <a:lumMod val="75000"/>
                  </a:schemeClr>
                </a:solidFill>
              </a:rPr>
              <a:t>az</a:t>
            </a:r>
            <a:r>
              <a:rPr lang="en-US" sz="5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5600" b="1" dirty="0" err="1">
                <a:solidFill>
                  <a:schemeClr val="accent4">
                    <a:lumMod val="75000"/>
                  </a:schemeClr>
                </a:solidFill>
              </a:rPr>
              <a:t>Európai</a:t>
            </a:r>
            <a:r>
              <a:rPr lang="en-US" sz="5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5600" b="1" dirty="0" err="1">
                <a:solidFill>
                  <a:schemeClr val="accent4">
                    <a:lumMod val="75000"/>
                  </a:schemeClr>
                </a:solidFill>
              </a:rPr>
              <a:t>Parlament</a:t>
            </a:r>
            <a:r>
              <a:rPr lang="en-US" sz="5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5600" b="1" dirty="0" err="1">
                <a:solidFill>
                  <a:schemeClr val="accent4">
                    <a:lumMod val="75000"/>
                  </a:schemeClr>
                </a:solidFill>
              </a:rPr>
              <a:t>elnökével</a:t>
            </a:r>
            <a:r>
              <a:rPr lang="en-US" sz="5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5600" b="1" dirty="0" err="1">
                <a:solidFill>
                  <a:schemeClr val="accent4">
                    <a:lumMod val="75000"/>
                  </a:schemeClr>
                </a:solidFill>
              </a:rPr>
              <a:t>egyetértésben</a:t>
            </a:r>
            <a:r>
              <a:rPr lang="en-US" sz="5600" b="1" dirty="0">
                <a:solidFill>
                  <a:schemeClr val="accent4">
                    <a:lumMod val="75000"/>
                  </a:schemeClr>
                </a:solidFill>
              </a:rPr>
              <a:t> hat </a:t>
            </a:r>
            <a:r>
              <a:rPr lang="en-US" sz="5600" b="1" dirty="0" err="1">
                <a:solidFill>
                  <a:schemeClr val="accent4">
                    <a:lumMod val="75000"/>
                  </a:schemeClr>
                </a:solidFill>
              </a:rPr>
              <a:t>héten</a:t>
            </a:r>
            <a:r>
              <a:rPr lang="en-US" sz="5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5600" b="1" dirty="0" err="1">
                <a:solidFill>
                  <a:schemeClr val="accent4">
                    <a:lumMod val="75000"/>
                  </a:schemeClr>
                </a:solidFill>
              </a:rPr>
              <a:t>belül</a:t>
            </a:r>
            <a:r>
              <a:rPr lang="en-US" sz="5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5600" b="1" dirty="0" err="1">
                <a:solidFill>
                  <a:schemeClr val="accent4">
                    <a:lumMod val="75000"/>
                  </a:schemeClr>
                </a:solidFill>
              </a:rPr>
              <a:t>összehívja</a:t>
            </a:r>
            <a:r>
              <a:rPr lang="en-US" sz="5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5600" b="1" dirty="0" err="1">
                <a:solidFill>
                  <a:schemeClr val="accent4">
                    <a:lumMod val="75000"/>
                  </a:schemeClr>
                </a:solidFill>
              </a:rPr>
              <a:t>az</a:t>
            </a:r>
            <a:r>
              <a:rPr lang="en-US" sz="5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5600" b="1" dirty="0" err="1">
                <a:solidFill>
                  <a:schemeClr val="accent4">
                    <a:lumMod val="75000"/>
                  </a:schemeClr>
                </a:solidFill>
              </a:rPr>
              <a:t>egyeztetőbizottságot</a:t>
            </a:r>
            <a:r>
              <a:rPr lang="en-US" sz="5600" b="1" dirty="0">
                <a:solidFill>
                  <a:schemeClr val="accent4">
                    <a:lumMod val="75000"/>
                  </a:schemeClr>
                </a:solidFill>
              </a:rPr>
              <a:t>.</a:t>
            </a:r>
          </a:p>
          <a:p>
            <a:pPr algn="just"/>
            <a:r>
              <a:rPr lang="en-US" sz="5600" b="1" dirty="0">
                <a:solidFill>
                  <a:schemeClr val="accent4">
                    <a:lumMod val="75000"/>
                  </a:schemeClr>
                </a:solidFill>
              </a:rPr>
              <a:t>(9)   A </a:t>
            </a:r>
            <a:r>
              <a:rPr lang="en-US" sz="5600" b="1" dirty="0" err="1">
                <a:solidFill>
                  <a:schemeClr val="accent4">
                    <a:lumMod val="75000"/>
                  </a:schemeClr>
                </a:solidFill>
              </a:rPr>
              <a:t>Tanács</a:t>
            </a:r>
            <a:r>
              <a:rPr lang="en-US" sz="5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5600" b="1" dirty="0" err="1">
                <a:solidFill>
                  <a:schemeClr val="accent4">
                    <a:lumMod val="75000"/>
                  </a:schemeClr>
                </a:solidFill>
              </a:rPr>
              <a:t>egyhangúlag</a:t>
            </a:r>
            <a:r>
              <a:rPr lang="en-US" sz="5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5600" b="1" dirty="0" err="1">
                <a:solidFill>
                  <a:schemeClr val="accent4">
                    <a:lumMod val="75000"/>
                  </a:schemeClr>
                </a:solidFill>
              </a:rPr>
              <a:t>dönt</a:t>
            </a:r>
            <a:r>
              <a:rPr lang="en-US" sz="5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5600" b="1" dirty="0" err="1">
                <a:solidFill>
                  <a:schemeClr val="accent4">
                    <a:lumMod val="75000"/>
                  </a:schemeClr>
                </a:solidFill>
              </a:rPr>
              <a:t>azokról</a:t>
            </a:r>
            <a:r>
              <a:rPr lang="en-US" sz="5600" b="1" dirty="0">
                <a:solidFill>
                  <a:schemeClr val="accent4">
                    <a:lumMod val="75000"/>
                  </a:schemeClr>
                </a:solidFill>
              </a:rPr>
              <a:t> a </a:t>
            </a:r>
            <a:r>
              <a:rPr lang="en-US" sz="5600" b="1" dirty="0" err="1">
                <a:solidFill>
                  <a:schemeClr val="accent4">
                    <a:lumMod val="75000"/>
                  </a:schemeClr>
                </a:solidFill>
              </a:rPr>
              <a:t>módosításokról</a:t>
            </a:r>
            <a:r>
              <a:rPr lang="en-US" sz="5600" b="1" dirty="0">
                <a:solidFill>
                  <a:schemeClr val="accent4">
                    <a:lumMod val="75000"/>
                  </a:schemeClr>
                </a:solidFill>
              </a:rPr>
              <a:t>, </a:t>
            </a:r>
            <a:r>
              <a:rPr lang="en-US" sz="5600" b="1" dirty="0" err="1">
                <a:solidFill>
                  <a:schemeClr val="accent4">
                    <a:lumMod val="75000"/>
                  </a:schemeClr>
                </a:solidFill>
              </a:rPr>
              <a:t>amelyekről</a:t>
            </a:r>
            <a:r>
              <a:rPr lang="en-US" sz="5600" b="1" dirty="0">
                <a:solidFill>
                  <a:schemeClr val="accent4">
                    <a:lumMod val="75000"/>
                  </a:schemeClr>
                </a:solidFill>
              </a:rPr>
              <a:t> a </a:t>
            </a:r>
            <a:r>
              <a:rPr lang="en-US" sz="5600" b="1" dirty="0" err="1">
                <a:solidFill>
                  <a:schemeClr val="accent4">
                    <a:lumMod val="75000"/>
                  </a:schemeClr>
                </a:solidFill>
              </a:rPr>
              <a:t>Bizottság</a:t>
            </a:r>
            <a:r>
              <a:rPr lang="en-US" sz="5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5600" b="1" dirty="0" err="1">
                <a:solidFill>
                  <a:schemeClr val="accent4">
                    <a:lumMod val="75000"/>
                  </a:schemeClr>
                </a:solidFill>
              </a:rPr>
              <a:t>elutasító</a:t>
            </a:r>
            <a:r>
              <a:rPr lang="en-US" sz="5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5600" b="1" dirty="0" err="1">
                <a:solidFill>
                  <a:schemeClr val="accent4">
                    <a:lumMod val="75000"/>
                  </a:schemeClr>
                </a:solidFill>
              </a:rPr>
              <a:t>véleményt</a:t>
            </a:r>
            <a:r>
              <a:rPr lang="en-US" sz="5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5600" b="1" dirty="0" err="1">
                <a:solidFill>
                  <a:schemeClr val="accent4">
                    <a:lumMod val="75000"/>
                  </a:schemeClr>
                </a:solidFill>
              </a:rPr>
              <a:t>adott</a:t>
            </a:r>
            <a:r>
              <a:rPr lang="en-US" sz="5600" b="1" dirty="0">
                <a:solidFill>
                  <a:schemeClr val="accent4">
                    <a:lumMod val="75000"/>
                  </a:schemeClr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017115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7AF1D635-B2C7-4E04-B1C5-3CAA86471C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5550" y="983876"/>
            <a:ext cx="2453917" cy="119969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C4F3692-B5AA-4567-A6DB-5E347DE6FF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845390"/>
            <a:ext cx="10208342" cy="609599"/>
          </a:xfrm>
        </p:spPr>
        <p:txBody>
          <a:bodyPr>
            <a:normAutofit fontScale="90000"/>
          </a:bodyPr>
          <a:lstStyle/>
          <a:p>
            <a:pPr algn="l"/>
            <a:r>
              <a:rPr lang="en-US" sz="2400" b="1" u="sng" dirty="0">
                <a:solidFill>
                  <a:schemeClr val="accent4">
                    <a:lumMod val="75000"/>
                  </a:schemeClr>
                </a:solidFill>
              </a:rPr>
              <a:t/>
            </a:r>
            <a:br>
              <a:rPr lang="en-US" sz="2400" b="1" u="sng" dirty="0">
                <a:solidFill>
                  <a:schemeClr val="accent4">
                    <a:lumMod val="75000"/>
                  </a:schemeClr>
                </a:solidFill>
              </a:rPr>
            </a:br>
            <a:r>
              <a:rPr lang="en-US" sz="2400" b="1" u="sng" dirty="0">
                <a:solidFill>
                  <a:schemeClr val="accent4">
                    <a:lumMod val="75000"/>
                  </a:schemeClr>
                </a:solidFill>
              </a:rPr>
              <a:t>Szirbik, EU Jogrendszere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AC6D2E3-C7B6-4895-BFA4-F58D1C7F8B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4800" y="1537449"/>
            <a:ext cx="10357449" cy="5110642"/>
          </a:xfrm>
        </p:spPr>
        <p:txBody>
          <a:bodyPr>
            <a:noAutofit/>
          </a:bodyPr>
          <a:lstStyle/>
          <a:p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Rendes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jogalkotási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eljárás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–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EUMSZ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294.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Cikk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</a:p>
          <a:p>
            <a:pPr algn="just"/>
            <a:r>
              <a:rPr lang="en-US" b="1" u="sng" dirty="0">
                <a:solidFill>
                  <a:schemeClr val="accent4">
                    <a:lumMod val="75000"/>
                  </a:schemeClr>
                </a:solidFill>
              </a:rPr>
              <a:t>Egyeztetőbizottság</a:t>
            </a:r>
          </a:p>
          <a:p>
            <a:pPr algn="just"/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(10)   A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Tanács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tagjaiból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vagy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azok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képviselőiből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és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az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Európai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Parlament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azonos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számú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képviselőiből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álló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egyeztetőbizottság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feladata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,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hogy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a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Tanács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tagjainak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vagy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azok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képviselőinek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minősített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többségével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és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az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Európai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Parlament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képviselőinek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többségével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az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Európai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Parlament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és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a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Tanács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második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olvasatban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elfogadott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álláspontjai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alapján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az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összehívásától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számított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hat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héten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belül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megállapodásra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jusson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egy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közös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szövegtervezetről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.</a:t>
            </a:r>
          </a:p>
          <a:p>
            <a:pPr algn="just"/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(11)   A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Bizottság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részt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vesz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az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egyeztetőbizottság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munkájában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,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és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megtesz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minden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szükséges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kezdeményezést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az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Európai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Parlament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és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a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Tanács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álláspontjának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közelítése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érdekében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.</a:t>
            </a:r>
          </a:p>
          <a:p>
            <a:pPr algn="just"/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(12)   Ha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az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egyeztetőbizottság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az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összehívásától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számított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hat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héten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belül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nem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hagy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jóvá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közös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szövegtervezetet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, a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javasolt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jogi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aktust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el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nem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fogadottnak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kell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tekinteni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63539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7AF1D635-B2C7-4E04-B1C5-3CAA86471C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5550" y="983876"/>
            <a:ext cx="2453917" cy="119969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C4F3692-B5AA-4567-A6DB-5E347DE6FF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845390"/>
            <a:ext cx="10208342" cy="609599"/>
          </a:xfrm>
        </p:spPr>
        <p:txBody>
          <a:bodyPr>
            <a:normAutofit fontScale="90000"/>
          </a:bodyPr>
          <a:lstStyle/>
          <a:p>
            <a:pPr algn="l"/>
            <a:r>
              <a:rPr lang="en-US" sz="2400" b="1" u="sng" dirty="0">
                <a:solidFill>
                  <a:schemeClr val="accent4">
                    <a:lumMod val="75000"/>
                  </a:schemeClr>
                </a:solidFill>
              </a:rPr>
              <a:t/>
            </a:r>
            <a:br>
              <a:rPr lang="en-US" sz="2400" b="1" u="sng" dirty="0">
                <a:solidFill>
                  <a:schemeClr val="accent4">
                    <a:lumMod val="75000"/>
                  </a:schemeClr>
                </a:solidFill>
              </a:rPr>
            </a:br>
            <a:r>
              <a:rPr lang="en-US" sz="2400" b="1" u="sng" dirty="0">
                <a:solidFill>
                  <a:schemeClr val="accent4">
                    <a:lumMod val="75000"/>
                  </a:schemeClr>
                </a:solidFill>
              </a:rPr>
              <a:t>Szirbik, EU Jogrendszere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AC6D2E3-C7B6-4895-BFA4-F58D1C7F8B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4800" y="1537449"/>
            <a:ext cx="10357449" cy="5110642"/>
          </a:xfrm>
        </p:spPr>
        <p:txBody>
          <a:bodyPr>
            <a:noAutofit/>
          </a:bodyPr>
          <a:lstStyle/>
          <a:p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Rendes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jogalkotási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eljárás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–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EUMSZ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294.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Cikk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</a:p>
          <a:p>
            <a:pPr algn="just"/>
            <a:r>
              <a:rPr lang="en-US" b="1" u="sng" dirty="0" err="1">
                <a:solidFill>
                  <a:schemeClr val="accent4">
                    <a:lumMod val="75000"/>
                  </a:schemeClr>
                </a:solidFill>
              </a:rPr>
              <a:t>Harmadik</a:t>
            </a:r>
            <a:r>
              <a:rPr lang="en-US" b="1" u="sng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b="1" u="sng" dirty="0" err="1">
                <a:solidFill>
                  <a:schemeClr val="accent4">
                    <a:lumMod val="75000"/>
                  </a:schemeClr>
                </a:solidFill>
              </a:rPr>
              <a:t>olvasás</a:t>
            </a:r>
            <a:endParaRPr lang="en-US" b="1" u="sng" dirty="0">
              <a:solidFill>
                <a:schemeClr val="accent4">
                  <a:lumMod val="75000"/>
                </a:schemeClr>
              </a:solidFill>
            </a:endParaRPr>
          </a:p>
          <a:p>
            <a:pPr algn="just"/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(13)   Ha e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határidőn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belül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az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egyeztetőbizottság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jóváhagy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egy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közös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szövegtervezetet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, e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jóváhagyástól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számítva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hat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hét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áll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rendelkezésre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,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hogy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az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Európai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Parlament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a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leadott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szavazatok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többségével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, a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Tanács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pedig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minősített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többséggel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e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tervezetnek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megfelelően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elfogadja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a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szóban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forgó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jogi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aktust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. Ha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ez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nem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teljesül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, a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javasolt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jogi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aktust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el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nem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fogadottnak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kell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tekinteni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.</a:t>
            </a:r>
          </a:p>
          <a:p>
            <a:pPr algn="just"/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(14)   Az e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cikkben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említett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három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hónapos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,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illetve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hathetes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határidő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az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Európai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Parlament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vagy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a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Tanács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kezdeményezésére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legfeljebb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egy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hónappal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,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illetve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két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héttel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meghosszabbodik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.</a:t>
            </a:r>
          </a:p>
          <a:p>
            <a:pPr algn="just"/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(15)   Ha a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Szerződésekben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meghatározott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esetekben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valamely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jogalkotási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aktust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a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tagállamok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egy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csoportjának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kezdeményezésére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,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az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Európai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Központi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Bank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ajánlása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alapján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,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illetve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a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Bíróság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kérelme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alapján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kell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a rendes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jogalkotási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eljárás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keretében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elfogadni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, a (2)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bekezdés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, a (6)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bekezdés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második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mondata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és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a (9)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bekezdés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nem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alkalmazható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.</a:t>
            </a:r>
          </a:p>
          <a:p>
            <a:pPr algn="just"/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Ebben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az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esetben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az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Európai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Parlament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és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a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Tanács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a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javasolt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jogi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aktust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az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első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és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második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olvasatban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elfogadott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álláspontjaikkal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együtt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továbbítják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a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Bizottságnak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. Az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eljárás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folyamán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az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Európai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Parlament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vagy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a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Tanács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kikérheti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a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Bizottság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véleményét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,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amely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véleményt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a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Bizottság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saját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kezdeményezésére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is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kiadhat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. A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Bizottság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,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amennyiben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szükségesnek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ítéli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, a (11)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bekezdésnek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megfelelően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részt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vehet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az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egyeztetőbizottságban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is.</a:t>
            </a:r>
          </a:p>
        </p:txBody>
      </p:sp>
    </p:spTree>
    <p:extLst>
      <p:ext uri="{BB962C8B-B14F-4D97-AF65-F5344CB8AC3E}">
        <p14:creationId xmlns:p14="http://schemas.microsoft.com/office/powerpoint/2010/main" val="8636152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7AF1D635-B2C7-4E04-B1C5-3CAA86471C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5550" y="983876"/>
            <a:ext cx="2453917" cy="119969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C4F3692-B5AA-4567-A6DB-5E347DE6FF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845390"/>
            <a:ext cx="10208342" cy="609599"/>
          </a:xfrm>
        </p:spPr>
        <p:txBody>
          <a:bodyPr>
            <a:normAutofit fontScale="90000"/>
          </a:bodyPr>
          <a:lstStyle/>
          <a:p>
            <a:pPr algn="l"/>
            <a:r>
              <a:rPr lang="en-US" sz="2400" b="1" u="sng" dirty="0">
                <a:solidFill>
                  <a:schemeClr val="accent4">
                    <a:lumMod val="75000"/>
                  </a:schemeClr>
                </a:solidFill>
              </a:rPr>
              <a:t/>
            </a:r>
            <a:br>
              <a:rPr lang="en-US" sz="2400" b="1" u="sng" dirty="0">
                <a:solidFill>
                  <a:schemeClr val="accent4">
                    <a:lumMod val="75000"/>
                  </a:schemeClr>
                </a:solidFill>
              </a:rPr>
            </a:br>
            <a:r>
              <a:rPr lang="en-US" sz="2400" b="1" u="sng" dirty="0">
                <a:solidFill>
                  <a:schemeClr val="accent4">
                    <a:lumMod val="75000"/>
                  </a:schemeClr>
                </a:solidFill>
              </a:rPr>
              <a:t>Szirbik, EU Jogrendszere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AC6D2E3-C7B6-4895-BFA4-F58D1C7F8B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4800" y="1537449"/>
            <a:ext cx="10357449" cy="5110642"/>
          </a:xfrm>
        </p:spPr>
        <p:txBody>
          <a:bodyPr>
            <a:noAutofit/>
          </a:bodyPr>
          <a:lstStyle/>
          <a:p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Egyéb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jogalkotási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eljárások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</a:p>
          <a:p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Véleménynyilvánítási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eljárás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</a:p>
          <a:p>
            <a:pPr algn="just"/>
            <a:r>
              <a:rPr lang="hu-HU" sz="1600" b="1" dirty="0">
                <a:solidFill>
                  <a:schemeClr val="accent4">
                    <a:lumMod val="75000"/>
                  </a:schemeClr>
                </a:solidFill>
              </a:rPr>
              <a:t>Véleménynyilvánítási eljárás az Európai Unió működéséről szóló szerződés 140. cikkének értelmében (monetáris unió) </a:t>
            </a:r>
          </a:p>
          <a:p>
            <a:pPr algn="just"/>
            <a:r>
              <a:rPr lang="hu-HU" sz="1600" b="1" dirty="0">
                <a:solidFill>
                  <a:schemeClr val="accent4">
                    <a:lumMod val="75000"/>
                  </a:schemeClr>
                </a:solidFill>
              </a:rPr>
              <a:t>A Bizottság és az Európai Központi Bank jelentéseket készít a Tanács számára arról, hogy az eltéréssel rendelkező tagállamok milyen előrehaladást értek el a Gazdasági és Monetáris Unió megvalósításával kapcsolatos kötelezettségeik teljesítése tekintetében.</a:t>
            </a:r>
          </a:p>
          <a:p>
            <a:pPr algn="just"/>
            <a:r>
              <a:rPr lang="hu-HU" sz="1600" b="1" dirty="0">
                <a:solidFill>
                  <a:schemeClr val="accent4">
                    <a:lumMod val="75000"/>
                  </a:schemeClr>
                </a:solidFill>
              </a:rPr>
              <a:t>A Tanács az Európai Parlament véleménynyilvánítását követően és a Bizottság javaslatára határoz arról, hogy az eltéréssel rendelkező tagállamok közül melyek teljesítik az egységes pénznemnek az </a:t>
            </a:r>
            <a:r>
              <a:rPr lang="hu-HU" sz="1600" b="1" dirty="0" err="1">
                <a:solidFill>
                  <a:schemeClr val="accent4">
                    <a:lumMod val="75000"/>
                  </a:schemeClr>
                </a:solidFill>
              </a:rPr>
              <a:t>EUMSZ</a:t>
            </a:r>
            <a:r>
              <a:rPr lang="hu-HU" sz="1600" b="1" dirty="0">
                <a:solidFill>
                  <a:schemeClr val="accent4">
                    <a:lumMod val="75000"/>
                  </a:schemeClr>
                </a:solidFill>
              </a:rPr>
              <a:t> 140. cikke (1) bekezdésében előírt kritériumok alapján történő bevezetéséhez szükséges feltételeket, és megszünteti e tagállamok eltéréseit. A Parlament ebben az eljárásban tömbszavazással szavaz a módosításokról, és módosító javaslatot nem tehet.</a:t>
            </a:r>
            <a:endParaRPr lang="en-US" sz="1600" b="1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78880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7AF1D635-B2C7-4E04-B1C5-3CAA86471C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5550" y="983876"/>
            <a:ext cx="2453917" cy="119969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C4F3692-B5AA-4567-A6DB-5E347DE6FF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845390"/>
            <a:ext cx="10208342" cy="609599"/>
          </a:xfrm>
        </p:spPr>
        <p:txBody>
          <a:bodyPr>
            <a:normAutofit fontScale="90000"/>
          </a:bodyPr>
          <a:lstStyle/>
          <a:p>
            <a:pPr algn="l"/>
            <a:r>
              <a:rPr lang="en-US" sz="2400" b="1" u="sng" dirty="0">
                <a:solidFill>
                  <a:schemeClr val="accent4">
                    <a:lumMod val="75000"/>
                  </a:schemeClr>
                </a:solidFill>
              </a:rPr>
              <a:t/>
            </a:r>
            <a:br>
              <a:rPr lang="en-US" sz="2400" b="1" u="sng" dirty="0">
                <a:solidFill>
                  <a:schemeClr val="accent4">
                    <a:lumMod val="75000"/>
                  </a:schemeClr>
                </a:solidFill>
              </a:rPr>
            </a:br>
            <a:r>
              <a:rPr lang="en-US" sz="2400" b="1" u="sng" dirty="0">
                <a:solidFill>
                  <a:schemeClr val="accent4">
                    <a:lumMod val="75000"/>
                  </a:schemeClr>
                </a:solidFill>
              </a:rPr>
              <a:t>Szirbik, EU Jogrendszere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AC6D2E3-C7B6-4895-BFA4-F58D1C7F8B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4800" y="1537449"/>
            <a:ext cx="10357449" cy="5110642"/>
          </a:xfrm>
        </p:spPr>
        <p:txBody>
          <a:bodyPr>
            <a:noAutofit/>
          </a:bodyPr>
          <a:lstStyle/>
          <a:p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Egyéb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jogalkotási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eljárások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</a:p>
          <a:p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A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szociális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párbeszédre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vonatkozó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eljárások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</a:p>
          <a:p>
            <a:endParaRPr lang="en-US" sz="1600" b="1" dirty="0">
              <a:solidFill>
                <a:schemeClr val="accent4">
                  <a:lumMod val="75000"/>
                </a:schemeClr>
              </a:solidFill>
            </a:endParaRPr>
          </a:p>
          <a:p>
            <a:pPr algn="just"/>
            <a:r>
              <a:rPr lang="hu-HU" sz="1600" b="1" dirty="0">
                <a:solidFill>
                  <a:schemeClr val="accent4">
                    <a:lumMod val="75000"/>
                  </a:schemeClr>
                </a:solidFill>
              </a:rPr>
              <a:t>Az Unió – egyéb célkitűzései mellett – a szociális partnerek közötti párbeszéd fejlesztésére törekszik, különösen megállapodások vagy egyezmények megkötésének lehetővé tétele céljából.</a:t>
            </a:r>
          </a:p>
          <a:p>
            <a:pPr algn="just"/>
            <a:r>
              <a:rPr lang="hu-HU" sz="1600" b="1" dirty="0">
                <a:solidFill>
                  <a:schemeClr val="accent4">
                    <a:lumMod val="75000"/>
                  </a:schemeClr>
                </a:solidFill>
              </a:rPr>
              <a:t>Az </a:t>
            </a:r>
            <a:r>
              <a:rPr lang="hu-HU" sz="1600" b="1" dirty="0" err="1">
                <a:solidFill>
                  <a:schemeClr val="accent4">
                    <a:lumMod val="75000"/>
                  </a:schemeClr>
                </a:solidFill>
              </a:rPr>
              <a:t>EUMSZ</a:t>
            </a:r>
            <a:r>
              <a:rPr lang="hu-HU" sz="1600" b="1" dirty="0">
                <a:solidFill>
                  <a:schemeClr val="accent4">
                    <a:lumMod val="75000"/>
                  </a:schemeClr>
                </a:solidFill>
              </a:rPr>
              <a:t> 154. cikkének megfelelően a Bizottság feladatai közé tartozik a szociális partnerekkel folytatott, uniós szintű párbeszéd előmozdítása, ezért a Bizottság a szociális partnerekkel való konzultációt követően a Parlament elé terjeszti az uniós közösségi fellépés lehetséges irányvonalait.</a:t>
            </a:r>
          </a:p>
          <a:p>
            <a:pPr algn="just"/>
            <a:r>
              <a:rPr lang="hu-HU" sz="1600" b="1" dirty="0">
                <a:solidFill>
                  <a:schemeClr val="accent4">
                    <a:lumMod val="75000"/>
                  </a:schemeClr>
                </a:solidFill>
              </a:rPr>
              <a:t>Minden bizottsági dokumentumot, illetve a szociális partnerekkel kötendő minden megállapodást az Európai Parlament illetékes bizottsága elé terjesztenek. Ha a szociális partnerek között megállapodás jött létre, és közösen kérelmezik, hogy a megállapodást az Európai Unió működéséről szóló szerződés 155. cikkének (2) bekezdésével összhangban a Tanácsnak a Bizottság javaslatára meghozott határozatával hajtsák végre, az illetékes bizottság a kérelem elfogadását vagy elutasítását ajánló állásfoglalási indítványt terjeszt elő.</a:t>
            </a:r>
            <a:endParaRPr lang="en-US" sz="1600" b="1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95053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7AF1D635-B2C7-4E04-B1C5-3CAA86471C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5550" y="983876"/>
            <a:ext cx="2453917" cy="119969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C4F3692-B5AA-4567-A6DB-5E347DE6FF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845390"/>
            <a:ext cx="10208342" cy="609599"/>
          </a:xfrm>
        </p:spPr>
        <p:txBody>
          <a:bodyPr>
            <a:normAutofit fontScale="90000"/>
          </a:bodyPr>
          <a:lstStyle/>
          <a:p>
            <a:pPr algn="l"/>
            <a:r>
              <a:rPr lang="en-US" sz="2400" b="1" u="sng" dirty="0">
                <a:solidFill>
                  <a:schemeClr val="accent4">
                    <a:lumMod val="75000"/>
                  </a:schemeClr>
                </a:solidFill>
              </a:rPr>
              <a:t/>
            </a:r>
            <a:br>
              <a:rPr lang="en-US" sz="2400" b="1" u="sng" dirty="0">
                <a:solidFill>
                  <a:schemeClr val="accent4">
                    <a:lumMod val="75000"/>
                  </a:schemeClr>
                </a:solidFill>
              </a:rPr>
            </a:br>
            <a:r>
              <a:rPr lang="en-US" sz="2400" b="1" u="sng" dirty="0">
                <a:solidFill>
                  <a:schemeClr val="accent4">
                    <a:lumMod val="75000"/>
                  </a:schemeClr>
                </a:solidFill>
              </a:rPr>
              <a:t>Szirbik, EU Jogrendszere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AC6D2E3-C7B6-4895-BFA4-F58D1C7F8B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4800" y="1537449"/>
            <a:ext cx="10357449" cy="5110642"/>
          </a:xfrm>
        </p:spPr>
        <p:txBody>
          <a:bodyPr>
            <a:noAutofit/>
          </a:bodyPr>
          <a:lstStyle/>
          <a:p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Egyéb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jogalkotási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eljárások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</a:p>
          <a:p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Önkéntes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megállapodások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vizsgálatára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vonatkozó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eljárások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</a:p>
          <a:p>
            <a:endParaRPr lang="en-US" sz="1600" b="1" dirty="0">
              <a:solidFill>
                <a:schemeClr val="accent4">
                  <a:lumMod val="75000"/>
                </a:schemeClr>
              </a:solidFill>
            </a:endParaRPr>
          </a:p>
          <a:p>
            <a:pPr algn="just"/>
            <a:r>
              <a:rPr lang="hu-HU" sz="1600" b="1" dirty="0">
                <a:solidFill>
                  <a:schemeClr val="accent4">
                    <a:lumMod val="75000"/>
                  </a:schemeClr>
                </a:solidFill>
              </a:rPr>
              <a:t>Ha a Bizottság a jogalkotás helyett inkább az önkéntes megállapodásokhoz kíván folyamodni, erről tájékoztatja az Európai Parlamentet. Az illetékes parlamenti bizottság a 48. cikknek megfelelően saját kezdeményezésű jelentést készíthet. Ha a Bizottság önkéntes megállapodást szándékozik aláírni, erről tájékoztatja az Európai Parlamentet. Az illetékes parlamenti bizottság állásfoglalásra irányuló indítványt nyújthat be, amelyben a javaslat elfogadását vagy elvetését indítványozza, és pontosítja mindazokat a feltételeket, amelyektől a javaslat elfogadása vagy elvetése függ.</a:t>
            </a:r>
            <a:endParaRPr lang="en-US" sz="1600" b="1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89369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7AF1D635-B2C7-4E04-B1C5-3CAA86471C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5550" y="983876"/>
            <a:ext cx="2453917" cy="119969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C4F3692-B5AA-4567-A6DB-5E347DE6FF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845390"/>
            <a:ext cx="10208342" cy="609599"/>
          </a:xfrm>
        </p:spPr>
        <p:txBody>
          <a:bodyPr>
            <a:normAutofit fontScale="90000"/>
          </a:bodyPr>
          <a:lstStyle/>
          <a:p>
            <a:pPr algn="l"/>
            <a:r>
              <a:rPr lang="en-US" sz="2400" b="1" u="sng" dirty="0">
                <a:solidFill>
                  <a:schemeClr val="accent4">
                    <a:lumMod val="75000"/>
                  </a:schemeClr>
                </a:solidFill>
              </a:rPr>
              <a:t/>
            </a:r>
            <a:br>
              <a:rPr lang="en-US" sz="2400" b="1" u="sng" dirty="0">
                <a:solidFill>
                  <a:schemeClr val="accent4">
                    <a:lumMod val="75000"/>
                  </a:schemeClr>
                </a:solidFill>
              </a:rPr>
            </a:br>
            <a:r>
              <a:rPr lang="en-US" sz="2400" b="1" u="sng" dirty="0">
                <a:solidFill>
                  <a:schemeClr val="accent4">
                    <a:lumMod val="75000"/>
                  </a:schemeClr>
                </a:solidFill>
              </a:rPr>
              <a:t>Szirbik, EU Jogrendszere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AC6D2E3-C7B6-4895-BFA4-F58D1C7F8B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4800" y="1537449"/>
            <a:ext cx="10357449" cy="5110642"/>
          </a:xfrm>
        </p:spPr>
        <p:txBody>
          <a:bodyPr>
            <a:noAutofit/>
          </a:bodyPr>
          <a:lstStyle/>
          <a:p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Egyéb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jogalkotási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eljárások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</a:p>
          <a:p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Kodifikáció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</a:p>
          <a:p>
            <a:endParaRPr lang="en-US" sz="1600" b="1" dirty="0">
              <a:solidFill>
                <a:schemeClr val="accent4">
                  <a:lumMod val="75000"/>
                </a:schemeClr>
              </a:solidFill>
            </a:endParaRPr>
          </a:p>
          <a:p>
            <a:pPr algn="just"/>
            <a:r>
              <a:rPr lang="hu-HU" sz="1600" b="1" dirty="0">
                <a:solidFill>
                  <a:schemeClr val="accent4">
                    <a:lumMod val="75000"/>
                  </a:schemeClr>
                </a:solidFill>
              </a:rPr>
              <a:t>A hivatalos kodifikáció azt az eljárást jelenti, amelynek célja a kodifikáció tárgyát képező jogalkotási aktusok hatályon kívül helyezése, és azoknak egy közös jogalkotási aktussal történő felváltása. A jogalkotási aktus e megerősített formájában magában foglalja az első hatályba lépése óta eszközölt valamennyi módosítását. Egyetlen lényegi módosítást sem tartalmaz. A kodifikáció lehetővé teszi az EU jogi szabályozásának – amely gyakori módosításokon esik át – átláthatóbb olvasatát. A Parlament jogi ügyekben illetékes bizottsága megvizsgálja a Bizottság kodifikációra irányuló javaslatát. Amennyiben az lényegi módosításokat nem tartalmaz, a 46. cikkben előírt jelentés elfogadására vonatkozó egyszerűsített eljárás alkalmazandó. A Parlament egyetlen szavazással, módosítások és vita nélkül határoz.</a:t>
            </a:r>
            <a:endParaRPr lang="en-US" sz="1600" b="1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17224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7AF1D635-B2C7-4E04-B1C5-3CAA86471C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5550" y="983876"/>
            <a:ext cx="2453917" cy="119969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C4F3692-B5AA-4567-A6DB-5E347DE6FF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845390"/>
            <a:ext cx="10208342" cy="609599"/>
          </a:xfrm>
        </p:spPr>
        <p:txBody>
          <a:bodyPr>
            <a:normAutofit fontScale="90000"/>
          </a:bodyPr>
          <a:lstStyle/>
          <a:p>
            <a:pPr algn="l"/>
            <a:r>
              <a:rPr lang="en-US" sz="2400" b="1" u="sng" dirty="0">
                <a:solidFill>
                  <a:schemeClr val="accent4">
                    <a:lumMod val="75000"/>
                  </a:schemeClr>
                </a:solidFill>
              </a:rPr>
              <a:t/>
            </a:r>
            <a:br>
              <a:rPr lang="en-US" sz="2400" b="1" u="sng" dirty="0">
                <a:solidFill>
                  <a:schemeClr val="accent4">
                    <a:lumMod val="75000"/>
                  </a:schemeClr>
                </a:solidFill>
              </a:rPr>
            </a:br>
            <a:r>
              <a:rPr lang="en-US" sz="2400" b="1" u="sng" dirty="0">
                <a:solidFill>
                  <a:schemeClr val="accent4">
                    <a:lumMod val="75000"/>
                  </a:schemeClr>
                </a:solidFill>
              </a:rPr>
              <a:t>Szirbik, EU Jogrendszere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AC6D2E3-C7B6-4895-BFA4-F58D1C7F8B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4800" y="1537449"/>
            <a:ext cx="10357449" cy="5110642"/>
          </a:xfrm>
        </p:spPr>
        <p:txBody>
          <a:bodyPr>
            <a:noAutofit/>
          </a:bodyPr>
          <a:lstStyle/>
          <a:p>
            <a:r>
              <a:rPr lang="en-US" b="1" u="sng" dirty="0" err="1">
                <a:solidFill>
                  <a:schemeClr val="accent4">
                    <a:lumMod val="75000"/>
                  </a:schemeClr>
                </a:solidFill>
              </a:rPr>
              <a:t>Egyéb</a:t>
            </a:r>
            <a:r>
              <a:rPr lang="en-US" b="1" u="sng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b="1" u="sng" dirty="0" err="1">
                <a:solidFill>
                  <a:schemeClr val="accent4">
                    <a:lumMod val="75000"/>
                  </a:schemeClr>
                </a:solidFill>
              </a:rPr>
              <a:t>jogalkotási</a:t>
            </a:r>
            <a:r>
              <a:rPr lang="en-US" b="1" u="sng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b="1" u="sng" dirty="0" err="1">
                <a:solidFill>
                  <a:schemeClr val="accent4">
                    <a:lumMod val="75000"/>
                  </a:schemeClr>
                </a:solidFill>
              </a:rPr>
              <a:t>eljárások</a:t>
            </a:r>
            <a:r>
              <a:rPr lang="en-US" b="1" u="sng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b="1" u="sng" dirty="0" err="1">
                <a:solidFill>
                  <a:schemeClr val="accent4">
                    <a:lumMod val="75000"/>
                  </a:schemeClr>
                </a:solidFill>
              </a:rPr>
              <a:t>közös</a:t>
            </a:r>
            <a:r>
              <a:rPr lang="en-US" b="1" u="sng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b="1" u="sng" dirty="0" err="1">
                <a:solidFill>
                  <a:schemeClr val="accent4">
                    <a:lumMod val="75000"/>
                  </a:schemeClr>
                </a:solidFill>
              </a:rPr>
              <a:t>elvei</a:t>
            </a:r>
            <a:endParaRPr lang="en-US" b="1" u="sng" dirty="0">
              <a:solidFill>
                <a:schemeClr val="accent4">
                  <a:lumMod val="75000"/>
                </a:schemeClr>
              </a:solidFill>
            </a:endParaRPr>
          </a:p>
          <a:p>
            <a:endParaRPr lang="en-US" b="1" dirty="0">
              <a:solidFill>
                <a:schemeClr val="accent4">
                  <a:lumMod val="75000"/>
                </a:schemeClr>
              </a:solidFill>
            </a:endParaRPr>
          </a:p>
          <a:p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Kezdeményezési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eljárás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</a:p>
          <a:p>
            <a:pPr algn="just"/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A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jogalkotás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kezdeményezése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a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Bizottság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joga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. A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Lisszaboni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Szerződéssel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megerősített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Maastrichti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Szerződés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azonban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a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jogalkotási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kezdeményezés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jogával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ruházta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fel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az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Európai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Parlamentet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,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lehetővé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tette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ugyanis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,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hogy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javaslat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előterjesztésére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kérje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fel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a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Bizottságot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709462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7AF1D635-B2C7-4E04-B1C5-3CAA86471C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5550" y="983876"/>
            <a:ext cx="2453917" cy="119969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C4F3692-B5AA-4567-A6DB-5E347DE6FF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845390"/>
            <a:ext cx="10208342" cy="609599"/>
          </a:xfrm>
        </p:spPr>
        <p:txBody>
          <a:bodyPr>
            <a:normAutofit fontScale="90000"/>
          </a:bodyPr>
          <a:lstStyle/>
          <a:p>
            <a:pPr algn="l"/>
            <a:r>
              <a:rPr lang="en-US" sz="2400" b="1" u="sng" dirty="0">
                <a:solidFill>
                  <a:schemeClr val="accent4">
                    <a:lumMod val="75000"/>
                  </a:schemeClr>
                </a:solidFill>
              </a:rPr>
              <a:t/>
            </a:r>
            <a:br>
              <a:rPr lang="en-US" sz="2400" b="1" u="sng" dirty="0">
                <a:solidFill>
                  <a:schemeClr val="accent4">
                    <a:lumMod val="75000"/>
                  </a:schemeClr>
                </a:solidFill>
              </a:rPr>
            </a:br>
            <a:r>
              <a:rPr lang="en-US" sz="2400" b="1" u="sng" dirty="0">
                <a:solidFill>
                  <a:schemeClr val="accent4">
                    <a:lumMod val="75000"/>
                  </a:schemeClr>
                </a:solidFill>
              </a:rPr>
              <a:t>Szirbik, EU Jogrendszere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AC6D2E3-C7B6-4895-BFA4-F58D1C7F8B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4800" y="1537449"/>
            <a:ext cx="10357449" cy="5110642"/>
          </a:xfrm>
        </p:spPr>
        <p:txBody>
          <a:bodyPr>
            <a:noAutofit/>
          </a:bodyPr>
          <a:lstStyle/>
          <a:p>
            <a:r>
              <a:rPr lang="en-US" sz="1600" b="1" u="sng" dirty="0" err="1">
                <a:solidFill>
                  <a:schemeClr val="accent4">
                    <a:lumMod val="75000"/>
                  </a:schemeClr>
                </a:solidFill>
              </a:rPr>
              <a:t>Egyéb</a:t>
            </a:r>
            <a:r>
              <a:rPr lang="en-US" sz="1600" b="1" u="sng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u="sng" dirty="0" err="1">
                <a:solidFill>
                  <a:schemeClr val="accent4">
                    <a:lumMod val="75000"/>
                  </a:schemeClr>
                </a:solidFill>
              </a:rPr>
              <a:t>jogalkotási</a:t>
            </a:r>
            <a:r>
              <a:rPr lang="en-US" sz="1600" b="1" u="sng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u="sng" dirty="0" err="1">
                <a:solidFill>
                  <a:schemeClr val="accent4">
                    <a:lumMod val="75000"/>
                  </a:schemeClr>
                </a:solidFill>
              </a:rPr>
              <a:t>eljárások</a:t>
            </a:r>
            <a:r>
              <a:rPr lang="en-US" sz="1600" b="1" u="sng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u="sng" dirty="0" err="1">
                <a:solidFill>
                  <a:schemeClr val="accent4">
                    <a:lumMod val="75000"/>
                  </a:schemeClr>
                </a:solidFill>
              </a:rPr>
              <a:t>közös</a:t>
            </a:r>
            <a:r>
              <a:rPr lang="en-US" sz="1600" b="1" u="sng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u="sng" dirty="0" err="1">
                <a:solidFill>
                  <a:schemeClr val="accent4">
                    <a:lumMod val="75000"/>
                  </a:schemeClr>
                </a:solidFill>
              </a:rPr>
              <a:t>elvei</a:t>
            </a:r>
            <a:endParaRPr lang="en-US" sz="1600" b="1" u="sng" dirty="0">
              <a:solidFill>
                <a:schemeClr val="accent4">
                  <a:lumMod val="75000"/>
                </a:schemeClr>
              </a:solidFill>
            </a:endParaRPr>
          </a:p>
          <a:p>
            <a:endParaRPr lang="en-US" sz="1600" b="1" dirty="0">
              <a:solidFill>
                <a:schemeClr val="accent4">
                  <a:lumMod val="75000"/>
                </a:schemeClr>
              </a:solidFill>
            </a:endParaRPr>
          </a:p>
          <a:p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Kezdeményezési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eljárás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</a:p>
          <a:p>
            <a:pPr algn="just"/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A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jogalkotás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kezdeményezése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a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Bizottság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joga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. A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Lisszaboni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Szerződéssel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megerősített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Maastrichti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Szerződés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azonban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a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jogalkotási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kezdeményezés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jogával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ruházta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fel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az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Európai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Parlamentet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,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lehetővé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tette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ugyanis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,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hogy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javaslat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előterjesztésére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kérje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fel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a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Bizottságot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.</a:t>
            </a:r>
          </a:p>
          <a:p>
            <a:pPr algn="just"/>
            <a:r>
              <a:rPr lang="hu-HU" sz="1600" b="1" dirty="0">
                <a:solidFill>
                  <a:schemeClr val="accent4">
                    <a:lumMod val="75000"/>
                  </a:schemeClr>
                </a:solidFill>
              </a:rPr>
              <a:t>A Parlament a képviselők többségével, az </a:t>
            </a:r>
            <a:r>
              <a:rPr lang="hu-HU" sz="1600" b="1" dirty="0" err="1">
                <a:solidFill>
                  <a:schemeClr val="accent4">
                    <a:lumMod val="75000"/>
                  </a:schemeClr>
                </a:solidFill>
              </a:rPr>
              <a:t>EUMSZ</a:t>
            </a:r>
            <a:r>
              <a:rPr lang="hu-HU" sz="1600" b="1" dirty="0">
                <a:solidFill>
                  <a:schemeClr val="accent4">
                    <a:lumMod val="75000"/>
                  </a:schemeClr>
                </a:solidFill>
              </a:rPr>
              <a:t> 225. cikkének megfelelően és egyik bizottságának jelentése alapján felkérheti a Bizottságot, hogy terjesszen elő bármely szükséges jogalkotási javaslatot. A Parlament egyúttal határidőt tűzhet ki az ilyen javaslatok benyújtására. Az illetékes parlamenti bizottságnak előzetesen az Elnökök Értekezlete engedélyéért kell folyamodnia. A Bizottság jóváhagyhatja vagy elutasíthatja a felkérés tárgyát képező javaslatot.</a:t>
            </a:r>
          </a:p>
          <a:p>
            <a:pPr algn="just"/>
            <a:r>
              <a:rPr lang="hu-HU" sz="1600" b="1" dirty="0">
                <a:solidFill>
                  <a:schemeClr val="accent4">
                    <a:lumMod val="75000"/>
                  </a:schemeClr>
                </a:solidFill>
              </a:rPr>
              <a:t>Az Európai Unió működéséről szóló szerződés értelmében a Parlamentre ruházott kezdeményezési jog alapján oly módon is születhet javaslat egy uniós jogalkotási aktusra vonatkozóan, hogy annak megtételére egy tagállam kéri fel az Európai Parlamentet. Egy ilyen javaslatot a Parlament elnökéhez kell benyújtani, aki vizsgálat céljából azt az illetékes bizottsághoz utalja. Ez a bizottság dönt a javaslat plenáris ülés elé terjesztéséről (lásd fenn).</a:t>
            </a:r>
            <a:endParaRPr lang="en-US" sz="1600" b="1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3733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7AF1D635-B2C7-4E04-B1C5-3CAA86471C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5550" y="983876"/>
            <a:ext cx="2453917" cy="119969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C4F3692-B5AA-4567-A6DB-5E347DE6FF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845390"/>
            <a:ext cx="10208342" cy="609599"/>
          </a:xfrm>
        </p:spPr>
        <p:txBody>
          <a:bodyPr>
            <a:normAutofit fontScale="90000"/>
          </a:bodyPr>
          <a:lstStyle/>
          <a:p>
            <a:pPr algn="l"/>
            <a:r>
              <a:rPr lang="en-US" sz="2400" b="1" u="sng" dirty="0">
                <a:solidFill>
                  <a:schemeClr val="accent4">
                    <a:lumMod val="75000"/>
                  </a:schemeClr>
                </a:solidFill>
              </a:rPr>
              <a:t/>
            </a:r>
            <a:br>
              <a:rPr lang="en-US" sz="2400" b="1" u="sng" dirty="0">
                <a:solidFill>
                  <a:schemeClr val="accent4">
                    <a:lumMod val="75000"/>
                  </a:schemeClr>
                </a:solidFill>
              </a:rPr>
            </a:br>
            <a:r>
              <a:rPr lang="en-US" sz="2400" b="1" u="sng" dirty="0">
                <a:solidFill>
                  <a:schemeClr val="accent4">
                    <a:lumMod val="75000"/>
                  </a:schemeClr>
                </a:solidFill>
              </a:rPr>
              <a:t>Szirbik, EU Jogrendszere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AC6D2E3-C7B6-4895-BFA4-F58D1C7F8B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4800" y="1537449"/>
            <a:ext cx="10357449" cy="5110642"/>
          </a:xfrm>
        </p:spPr>
        <p:txBody>
          <a:bodyPr>
            <a:noAutofit/>
          </a:bodyPr>
          <a:lstStyle/>
          <a:p>
            <a:r>
              <a:rPr lang="en-US" sz="1600" b="1" u="sng" dirty="0" err="1">
                <a:solidFill>
                  <a:schemeClr val="accent4">
                    <a:lumMod val="75000"/>
                  </a:schemeClr>
                </a:solidFill>
              </a:rPr>
              <a:t>Egyéb</a:t>
            </a:r>
            <a:r>
              <a:rPr lang="en-US" sz="1600" b="1" u="sng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u="sng" dirty="0" err="1">
                <a:solidFill>
                  <a:schemeClr val="accent4">
                    <a:lumMod val="75000"/>
                  </a:schemeClr>
                </a:solidFill>
              </a:rPr>
              <a:t>jogalkotási</a:t>
            </a:r>
            <a:r>
              <a:rPr lang="en-US" sz="1600" b="1" u="sng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u="sng" dirty="0" err="1">
                <a:solidFill>
                  <a:schemeClr val="accent4">
                    <a:lumMod val="75000"/>
                  </a:schemeClr>
                </a:solidFill>
              </a:rPr>
              <a:t>eljárások</a:t>
            </a:r>
            <a:r>
              <a:rPr lang="en-US" sz="1600" b="1" u="sng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u="sng" dirty="0" err="1">
                <a:solidFill>
                  <a:schemeClr val="accent4">
                    <a:lumMod val="75000"/>
                  </a:schemeClr>
                </a:solidFill>
              </a:rPr>
              <a:t>közös</a:t>
            </a:r>
            <a:r>
              <a:rPr lang="en-US" sz="1600" b="1" u="sng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u="sng" dirty="0" err="1">
                <a:solidFill>
                  <a:schemeClr val="accent4">
                    <a:lumMod val="75000"/>
                  </a:schemeClr>
                </a:solidFill>
              </a:rPr>
              <a:t>elvei</a:t>
            </a:r>
            <a:endParaRPr lang="en-US" sz="1600" b="1" u="sng" dirty="0">
              <a:solidFill>
                <a:schemeClr val="accent4">
                  <a:lumMod val="75000"/>
                </a:schemeClr>
              </a:solidFill>
            </a:endParaRPr>
          </a:p>
          <a:p>
            <a:endParaRPr lang="en-US" sz="1600" b="1" dirty="0">
              <a:solidFill>
                <a:schemeClr val="accent4">
                  <a:lumMod val="75000"/>
                </a:schemeClr>
              </a:solidFill>
            </a:endParaRPr>
          </a:p>
          <a:p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Éves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és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többéves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programok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</a:p>
          <a:p>
            <a:pPr algn="just"/>
            <a:r>
              <a:rPr lang="hu-HU" sz="1600" b="1" dirty="0">
                <a:solidFill>
                  <a:schemeClr val="accent4">
                    <a:lumMod val="75000"/>
                  </a:schemeClr>
                </a:solidFill>
              </a:rPr>
              <a:t>A Szerződés értelmében a Bizottság kezdeményezi az Unió éves és többéves programjait. A Bizottság ennek érdekében elkészíti munkaprogramját, ez a Bizottság hozzájárulása az Unió éves és többéves programjaihoz. Az Európai Parlament már a Bizottság munkaprogramjának tervezése során együttműködik a Bizottsággal, és a Bizottság figyelembe veszi a Parlament által e szakaszban kifejezésre juttatott prioritásokat. A program Bizottság általi elfogadását követően a Parlament, a Tanács és a Bizottság között háromoldalú megbeszélés kezdődik az Unió programjára vonatkozó megállapodás kialakítása érdekében.</a:t>
            </a:r>
          </a:p>
          <a:p>
            <a:pPr algn="just"/>
            <a:endParaRPr lang="hu-HU" sz="1600" b="1" dirty="0">
              <a:solidFill>
                <a:schemeClr val="accent4">
                  <a:lumMod val="75000"/>
                </a:schemeClr>
              </a:solidFill>
            </a:endParaRPr>
          </a:p>
          <a:p>
            <a:pPr algn="just"/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A</a:t>
            </a:r>
            <a:r>
              <a:rPr lang="hu-HU" sz="1600" b="1" dirty="0">
                <a:solidFill>
                  <a:schemeClr val="accent4">
                    <a:lumMod val="75000"/>
                  </a:schemeClr>
                </a:solidFill>
              </a:rPr>
              <a:t>z Európai Parlament és az Európai Bizottság közötti kapcsolatokról szóló keretmegállapodás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eljárási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szabályzatának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XIV.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melléklete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hu-HU" sz="1600" b="1" dirty="0">
                <a:solidFill>
                  <a:schemeClr val="accent4">
                    <a:lumMod val="75000"/>
                  </a:schemeClr>
                </a:solidFill>
              </a:rPr>
              <a:t> részletes előírásokat, közöttük naptári ütemtervet is tartalmaz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. </a:t>
            </a:r>
            <a:endParaRPr lang="hu-HU" sz="1600" b="1" dirty="0">
              <a:solidFill>
                <a:schemeClr val="accent4">
                  <a:lumMod val="75000"/>
                </a:schemeClr>
              </a:solidFill>
            </a:endParaRPr>
          </a:p>
          <a:p>
            <a:pPr algn="just"/>
            <a:endParaRPr lang="hu-HU" sz="1600" b="1" dirty="0">
              <a:solidFill>
                <a:schemeClr val="accent4">
                  <a:lumMod val="75000"/>
                </a:schemeClr>
              </a:solidFill>
            </a:endParaRPr>
          </a:p>
          <a:p>
            <a:pPr algn="just"/>
            <a:r>
              <a:rPr lang="hu-HU" sz="1600" b="1" dirty="0">
                <a:solidFill>
                  <a:schemeClr val="accent4">
                    <a:lumMod val="75000"/>
                  </a:schemeClr>
                </a:solidFill>
              </a:rPr>
              <a:t>A Parlament állásfoglalást fogad el az éves programról. Az elnök felkéri a Tanácsot, hogy nyilvánítson véleményt a Bizottság munkaprogramjáról és a Parlament állásfoglalásáról. Ha valamely intézmény nem tudja tartani a megállapított ütemezést, értesíti a többi intézményt a késedelem okáról, és új ütemezést javasol.</a:t>
            </a:r>
            <a:endParaRPr lang="en-US" sz="1600" b="1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26574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7AF1D635-B2C7-4E04-B1C5-3CAA86471C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5550" y="983876"/>
            <a:ext cx="2453917" cy="119969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C4F3692-B5AA-4567-A6DB-5E347DE6FF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845390"/>
            <a:ext cx="10208342" cy="776376"/>
          </a:xfrm>
        </p:spPr>
        <p:txBody>
          <a:bodyPr>
            <a:normAutofit/>
          </a:bodyPr>
          <a:lstStyle/>
          <a:p>
            <a:pPr algn="l"/>
            <a:r>
              <a:rPr lang="en-US" sz="2400" b="1" u="sng" dirty="0">
                <a:solidFill>
                  <a:schemeClr val="accent4">
                    <a:lumMod val="75000"/>
                  </a:schemeClr>
                </a:solidFill>
              </a:rPr>
              <a:t>Szirbik, EU Jogrendszere</a:t>
            </a:r>
            <a:br>
              <a:rPr lang="en-US" sz="2400" b="1" u="sng" dirty="0">
                <a:solidFill>
                  <a:schemeClr val="accent4">
                    <a:lumMod val="75000"/>
                  </a:schemeClr>
                </a:solidFill>
              </a:rPr>
            </a:br>
            <a:endParaRPr lang="en-US" sz="2400" b="1" u="sng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AC6D2E3-C7B6-4895-BFA4-F58D1C7F8B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28508" y="2078038"/>
            <a:ext cx="9144000" cy="3448619"/>
          </a:xfrm>
        </p:spPr>
        <p:txBody>
          <a:bodyPr>
            <a:normAutofit/>
          </a:bodyPr>
          <a:lstStyle/>
          <a:p>
            <a:r>
              <a:rPr lang="hu-HU" dirty="0">
                <a:solidFill>
                  <a:schemeClr val="accent4">
                    <a:lumMod val="75000"/>
                  </a:schemeClr>
                </a:solidFill>
              </a:rPr>
              <a:t>Jogalkotás az EU-ban</a:t>
            </a:r>
          </a:p>
          <a:p>
            <a:pPr algn="just"/>
            <a:endParaRPr lang="hu-HU" b="1" dirty="0">
              <a:solidFill>
                <a:schemeClr val="accent4">
                  <a:lumMod val="75000"/>
                </a:schemeClr>
              </a:solidFill>
            </a:endParaRPr>
          </a:p>
          <a:p>
            <a:pPr algn="just"/>
            <a:endParaRPr lang="hu-HU" dirty="0">
              <a:solidFill>
                <a:schemeClr val="accent4">
                  <a:lumMod val="75000"/>
                </a:schemeClr>
              </a:solidFill>
            </a:endParaRPr>
          </a:p>
          <a:p>
            <a:pPr algn="just"/>
            <a:endParaRPr lang="en-US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513933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7AF1D635-B2C7-4E04-B1C5-3CAA86471C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5550" y="983876"/>
            <a:ext cx="2453917" cy="119969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C4F3692-B5AA-4567-A6DB-5E347DE6FF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845390"/>
            <a:ext cx="10208342" cy="609599"/>
          </a:xfrm>
        </p:spPr>
        <p:txBody>
          <a:bodyPr>
            <a:normAutofit fontScale="90000"/>
          </a:bodyPr>
          <a:lstStyle/>
          <a:p>
            <a:pPr algn="l"/>
            <a:r>
              <a:rPr lang="en-US" sz="2400" b="1" u="sng" dirty="0">
                <a:solidFill>
                  <a:schemeClr val="accent4">
                    <a:lumMod val="75000"/>
                  </a:schemeClr>
                </a:solidFill>
              </a:rPr>
              <a:t/>
            </a:r>
            <a:br>
              <a:rPr lang="en-US" sz="2400" b="1" u="sng" dirty="0">
                <a:solidFill>
                  <a:schemeClr val="accent4">
                    <a:lumMod val="75000"/>
                  </a:schemeClr>
                </a:solidFill>
              </a:rPr>
            </a:br>
            <a:r>
              <a:rPr lang="en-US" sz="2400" b="1" u="sng" dirty="0">
                <a:solidFill>
                  <a:schemeClr val="accent4">
                    <a:lumMod val="75000"/>
                  </a:schemeClr>
                </a:solidFill>
              </a:rPr>
              <a:t>Szirbik, EU Jogrendszere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AC6D2E3-C7B6-4895-BFA4-F58D1C7F8B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4800" y="1537449"/>
            <a:ext cx="10357449" cy="5110642"/>
          </a:xfrm>
        </p:spPr>
        <p:txBody>
          <a:bodyPr>
            <a:noAutofit/>
          </a:bodyPr>
          <a:lstStyle/>
          <a:p>
            <a:pPr algn="just"/>
            <a:endParaRPr lang="en-US" sz="1600" b="1" dirty="0">
              <a:solidFill>
                <a:schemeClr val="accent4">
                  <a:lumMod val="75000"/>
                </a:schemeClr>
              </a:solidFill>
            </a:endParaRPr>
          </a:p>
          <a:p>
            <a:pPr algn="just"/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Az EP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jogalkotást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ismertető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összafoglaló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hivatalos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anyaga</a:t>
            </a:r>
            <a:endParaRPr lang="en-US" b="1" dirty="0">
              <a:solidFill>
                <a:schemeClr val="accent4">
                  <a:lumMod val="75000"/>
                </a:schemeClr>
              </a:solidFill>
            </a:endParaRPr>
          </a:p>
          <a:p>
            <a:pPr algn="just"/>
            <a:endParaRPr lang="en-US" sz="1600" b="1" dirty="0">
              <a:solidFill>
                <a:schemeClr val="accent4">
                  <a:lumMod val="75000"/>
                </a:schemeClr>
              </a:solidFill>
            </a:endParaRPr>
          </a:p>
          <a:p>
            <a:pPr algn="just"/>
            <a:r>
              <a:rPr lang="en-US" sz="1600" b="1" dirty="0">
                <a:solidFill>
                  <a:schemeClr val="accent4">
                    <a:lumMod val="75000"/>
                  </a:schemeClr>
                </a:solidFill>
                <a:hlinkClick r:id="rId3"/>
              </a:rPr>
              <a:t>https://www.europarl.europa.eu/about-parliament/hu/powers-and-procedures/legislative-powers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4193070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7AF1D635-B2C7-4E04-B1C5-3CAA86471C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35290" y="163083"/>
            <a:ext cx="2453917" cy="119969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C4F3692-B5AA-4567-A6DB-5E347DE6FF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845390"/>
            <a:ext cx="10208342" cy="609599"/>
          </a:xfrm>
        </p:spPr>
        <p:txBody>
          <a:bodyPr>
            <a:normAutofit fontScale="90000"/>
          </a:bodyPr>
          <a:lstStyle/>
          <a:p>
            <a:pPr algn="l"/>
            <a:r>
              <a:rPr lang="en-US" sz="2400" b="1" u="sng" dirty="0">
                <a:solidFill>
                  <a:schemeClr val="accent4">
                    <a:lumMod val="75000"/>
                  </a:schemeClr>
                </a:solidFill>
              </a:rPr>
              <a:t/>
            </a:r>
            <a:br>
              <a:rPr lang="en-US" sz="2400" b="1" u="sng" dirty="0">
                <a:solidFill>
                  <a:schemeClr val="accent4">
                    <a:lumMod val="75000"/>
                  </a:schemeClr>
                </a:solidFill>
              </a:rPr>
            </a:br>
            <a:r>
              <a:rPr lang="en-US" sz="2400" b="1" u="sng" dirty="0">
                <a:solidFill>
                  <a:schemeClr val="accent4">
                    <a:lumMod val="75000"/>
                  </a:schemeClr>
                </a:solidFill>
              </a:rPr>
              <a:t>Szirbik, EU Jogrendszere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AC6D2E3-C7B6-4895-BFA4-F58D1C7F8B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4800" y="1537449"/>
            <a:ext cx="10357449" cy="5110642"/>
          </a:xfrm>
        </p:spPr>
        <p:txBody>
          <a:bodyPr>
            <a:noAutofit/>
          </a:bodyPr>
          <a:lstStyle/>
          <a:p>
            <a:r>
              <a:rPr lang="en-US" sz="2800" b="1" u="sng" dirty="0" err="1">
                <a:solidFill>
                  <a:schemeClr val="accent4">
                    <a:lumMod val="75000"/>
                  </a:schemeClr>
                </a:solidFill>
              </a:rPr>
              <a:t>Egy</a:t>
            </a:r>
            <a:r>
              <a:rPr lang="en-US" sz="2800" b="1" u="sng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800" b="1" u="sng" dirty="0" err="1">
                <a:solidFill>
                  <a:schemeClr val="accent4">
                    <a:lumMod val="75000"/>
                  </a:schemeClr>
                </a:solidFill>
              </a:rPr>
              <a:t>példa</a:t>
            </a:r>
            <a:r>
              <a:rPr lang="en-US" sz="2800" b="1" u="sng" dirty="0">
                <a:solidFill>
                  <a:schemeClr val="accent4">
                    <a:lumMod val="75000"/>
                  </a:schemeClr>
                </a:solidFill>
              </a:rPr>
              <a:t> a </a:t>
            </a:r>
            <a:r>
              <a:rPr lang="en-US" sz="2800" b="1" u="sng" dirty="0" err="1">
                <a:solidFill>
                  <a:schemeClr val="accent4">
                    <a:lumMod val="75000"/>
                  </a:schemeClr>
                </a:solidFill>
              </a:rPr>
              <a:t>gyakorlatból</a:t>
            </a:r>
            <a:r>
              <a:rPr lang="en-US" sz="2800" b="1" u="sng" dirty="0">
                <a:solidFill>
                  <a:schemeClr val="accent4">
                    <a:lumMod val="75000"/>
                  </a:schemeClr>
                </a:solidFill>
              </a:rPr>
              <a:t> </a:t>
            </a:r>
          </a:p>
          <a:p>
            <a:r>
              <a:rPr lang="hu-HU" sz="1800" b="1" u="sng" dirty="0">
                <a:solidFill>
                  <a:schemeClr val="accent4">
                    <a:lumMod val="75000"/>
                  </a:schemeClr>
                </a:solidFill>
              </a:rPr>
              <a:t>Jogalkotás keretében esetlegesen releváns hibák </a:t>
            </a:r>
            <a:r>
              <a:rPr lang="hu-HU" sz="1800" b="1" u="sng" dirty="0" err="1">
                <a:solidFill>
                  <a:schemeClr val="accent4">
                    <a:lumMod val="75000"/>
                  </a:schemeClr>
                </a:solidFill>
              </a:rPr>
              <a:t>birósági</a:t>
            </a:r>
            <a:r>
              <a:rPr lang="hu-HU" sz="1800" b="1" u="sng" dirty="0">
                <a:solidFill>
                  <a:schemeClr val="accent4">
                    <a:lumMod val="75000"/>
                  </a:schemeClr>
                </a:solidFill>
              </a:rPr>
              <a:t> vizsgálata</a:t>
            </a:r>
          </a:p>
          <a:p>
            <a:r>
              <a:rPr lang="en-US" sz="2000" dirty="0"/>
              <a:t>YVES BOT </a:t>
            </a:r>
          </a:p>
          <a:p>
            <a:r>
              <a:rPr lang="en-US" sz="2000" dirty="0" err="1"/>
              <a:t>FŐTANÁCSNOK</a:t>
            </a:r>
            <a:r>
              <a:rPr lang="en-US" sz="2000" dirty="0"/>
              <a:t> </a:t>
            </a:r>
            <a:r>
              <a:rPr lang="en-US" sz="2000" dirty="0" err="1"/>
              <a:t>INDÍTVÁNYA</a:t>
            </a:r>
            <a:endParaRPr lang="en-US" sz="2000" dirty="0"/>
          </a:p>
          <a:p>
            <a:r>
              <a:rPr lang="en-US" sz="2000" dirty="0"/>
              <a:t>2017. </a:t>
            </a:r>
            <a:r>
              <a:rPr lang="en-US" sz="2000" dirty="0" err="1"/>
              <a:t>július</a:t>
            </a:r>
            <a:r>
              <a:rPr lang="en-US" sz="2000" dirty="0"/>
              <a:t> 26.</a:t>
            </a:r>
          </a:p>
          <a:p>
            <a:r>
              <a:rPr lang="en-US" sz="2000" b="1" dirty="0"/>
              <a:t>C‑643/15. </a:t>
            </a:r>
            <a:r>
              <a:rPr lang="en-US" sz="2000" b="1" dirty="0" err="1"/>
              <a:t>és</a:t>
            </a:r>
            <a:r>
              <a:rPr lang="en-US" sz="2000" b="1" dirty="0"/>
              <a:t> C‑647/15. </a:t>
            </a:r>
            <a:r>
              <a:rPr lang="en-US" sz="2000" b="1" dirty="0" err="1"/>
              <a:t>sz</a:t>
            </a:r>
            <a:r>
              <a:rPr lang="en-US" sz="2000" b="1" dirty="0"/>
              <a:t>. </a:t>
            </a:r>
            <a:r>
              <a:rPr lang="en-US" sz="2000" b="1" dirty="0" err="1"/>
              <a:t>ügyek</a:t>
            </a:r>
            <a:endParaRPr lang="en-US" sz="2000" b="1" dirty="0"/>
          </a:p>
          <a:p>
            <a:r>
              <a:rPr lang="en-US" sz="2000" b="1" dirty="0" err="1"/>
              <a:t>Szlovák</a:t>
            </a:r>
            <a:r>
              <a:rPr lang="en-US" sz="2000" b="1" dirty="0"/>
              <a:t> </a:t>
            </a:r>
            <a:r>
              <a:rPr lang="en-US" sz="2000" b="1" dirty="0" err="1"/>
              <a:t>Köztársaság</a:t>
            </a:r>
            <a:r>
              <a:rPr lang="en-US" sz="2000" b="1" dirty="0"/>
              <a:t>,</a:t>
            </a:r>
          </a:p>
          <a:p>
            <a:r>
              <a:rPr lang="en-US" sz="2000" b="1" dirty="0" err="1"/>
              <a:t>Magyarország</a:t>
            </a:r>
            <a:endParaRPr lang="en-US" sz="2000" b="1" dirty="0"/>
          </a:p>
          <a:p>
            <a:r>
              <a:rPr lang="en-US" sz="2000" b="1" dirty="0" err="1"/>
              <a:t>kontra</a:t>
            </a:r>
            <a:endParaRPr lang="en-US" sz="2000" b="1" dirty="0"/>
          </a:p>
          <a:p>
            <a:r>
              <a:rPr lang="en-US" sz="2000" b="1" dirty="0" err="1"/>
              <a:t>az</a:t>
            </a:r>
            <a:r>
              <a:rPr lang="en-US" sz="2000" b="1" dirty="0"/>
              <a:t> </a:t>
            </a:r>
            <a:r>
              <a:rPr lang="en-US" sz="2000" b="1" dirty="0" err="1"/>
              <a:t>Európai</a:t>
            </a:r>
            <a:r>
              <a:rPr lang="en-US" sz="2000" b="1" dirty="0"/>
              <a:t> </a:t>
            </a:r>
            <a:r>
              <a:rPr lang="en-US" sz="2000" b="1" dirty="0" err="1"/>
              <a:t>Unió</a:t>
            </a:r>
            <a:r>
              <a:rPr lang="en-US" sz="2000" b="1" dirty="0"/>
              <a:t> </a:t>
            </a:r>
            <a:r>
              <a:rPr lang="en-US" sz="2000" b="1" dirty="0" err="1"/>
              <a:t>Tanácsa</a:t>
            </a:r>
            <a:endParaRPr lang="en-US" sz="2000" b="1" dirty="0"/>
          </a:p>
          <a:p>
            <a:r>
              <a:rPr lang="en-US" sz="2000" b="1" dirty="0" err="1"/>
              <a:t>Forrás</a:t>
            </a:r>
            <a:r>
              <a:rPr lang="en-US" sz="2000" b="1" dirty="0"/>
              <a:t>:</a:t>
            </a:r>
          </a:p>
          <a:p>
            <a:r>
              <a:rPr lang="en-US" sz="1000" b="1" dirty="0">
                <a:hlinkClick r:id="rId3"/>
              </a:rPr>
              <a:t>http://curia.europa.eu/juris/document/document_print.jsf;jsessionid=9ea7d2dc30d6e4ee1726ae944f6599049d924913f869.e34KaxiLc3qMb40Rch0SaxyMb350?doclang=HU&amp;text=&amp;pageIndex=0&amp;part=1&amp;mode=lst&amp;docid=193374&amp;occ=first&amp;dir=&amp;cid=515028</a:t>
            </a:r>
            <a:r>
              <a:rPr lang="en-US" sz="1000" b="1" dirty="0"/>
              <a:t> </a:t>
            </a:r>
          </a:p>
          <a:p>
            <a:pPr algn="just"/>
            <a:endParaRPr lang="en-US" sz="1600" b="1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941456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4F3692-B5AA-4567-A6DB-5E347DE6FF8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i="1" dirty="0" err="1">
                <a:solidFill>
                  <a:schemeClr val="accent4">
                    <a:lumMod val="75000"/>
                  </a:schemeClr>
                </a:solidFill>
              </a:rPr>
              <a:t>Köszönöm</a:t>
            </a:r>
            <a:r>
              <a:rPr lang="en-US" b="1" i="1" dirty="0">
                <a:solidFill>
                  <a:schemeClr val="accent4">
                    <a:lumMod val="75000"/>
                  </a:schemeClr>
                </a:solidFill>
              </a:rPr>
              <a:t> a </a:t>
            </a:r>
            <a:r>
              <a:rPr lang="en-US" b="1" i="1" dirty="0" err="1">
                <a:solidFill>
                  <a:schemeClr val="accent4">
                    <a:lumMod val="75000"/>
                  </a:schemeClr>
                </a:solidFill>
              </a:rPr>
              <a:t>figyelmüket</a:t>
            </a:r>
            <a:r>
              <a:rPr lang="en-US" b="1" i="1" dirty="0">
                <a:solidFill>
                  <a:schemeClr val="accent4">
                    <a:lumMod val="75000"/>
                  </a:schemeClr>
                </a:solidFill>
              </a:rPr>
              <a:t>!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AC6D2E3-C7B6-4895-BFA4-F58D1C7F8B3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98104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7AF1D635-B2C7-4E04-B1C5-3CAA86471C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5550" y="983876"/>
            <a:ext cx="2453917" cy="119969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C4F3692-B5AA-4567-A6DB-5E347DE6FF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845390"/>
            <a:ext cx="10208342" cy="701614"/>
          </a:xfrm>
        </p:spPr>
        <p:txBody>
          <a:bodyPr>
            <a:normAutofit fontScale="90000"/>
          </a:bodyPr>
          <a:lstStyle/>
          <a:p>
            <a:pPr algn="l"/>
            <a:r>
              <a:rPr lang="en-US" sz="2400" b="1" u="sng" dirty="0">
                <a:solidFill>
                  <a:schemeClr val="accent4">
                    <a:lumMod val="75000"/>
                  </a:schemeClr>
                </a:solidFill>
              </a:rPr>
              <a:t>Szirbik, EU Jogrendszere</a:t>
            </a:r>
            <a:br>
              <a:rPr lang="en-US" sz="2400" b="1" u="sng" dirty="0">
                <a:solidFill>
                  <a:schemeClr val="accent4">
                    <a:lumMod val="75000"/>
                  </a:schemeClr>
                </a:solidFill>
              </a:rPr>
            </a:br>
            <a:endParaRPr lang="en-US" sz="2400" b="1" u="sng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AC6D2E3-C7B6-4895-BFA4-F58D1C7F8B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0038" y="2183569"/>
            <a:ext cx="10357449" cy="2333167"/>
          </a:xfrm>
        </p:spPr>
        <p:txBody>
          <a:bodyPr>
            <a:normAutofit/>
          </a:bodyPr>
          <a:lstStyle/>
          <a:p>
            <a:r>
              <a:rPr lang="hu-HU" b="1" dirty="0">
                <a:solidFill>
                  <a:schemeClr val="accent4">
                    <a:lumMod val="75000"/>
                  </a:schemeClr>
                </a:solidFill>
              </a:rPr>
              <a:t>Ismétlő kérdések:</a:t>
            </a:r>
          </a:p>
          <a:p>
            <a:pPr marL="342900" indent="-342900" algn="just">
              <a:buFontTx/>
              <a:buChar char="-"/>
            </a:pPr>
            <a:r>
              <a:rPr lang="hu-HU" dirty="0">
                <a:solidFill>
                  <a:schemeClr val="accent4">
                    <a:lumMod val="75000"/>
                  </a:schemeClr>
                </a:solidFill>
              </a:rPr>
              <a:t>Melyek az EU jogforrásai?</a:t>
            </a:r>
          </a:p>
          <a:p>
            <a:pPr marL="342900" indent="-342900" algn="just">
              <a:buFontTx/>
              <a:buChar char="-"/>
            </a:pPr>
            <a:r>
              <a:rPr lang="hu-HU" dirty="0">
                <a:solidFill>
                  <a:schemeClr val="accent4">
                    <a:lumMod val="75000"/>
                  </a:schemeClr>
                </a:solidFill>
              </a:rPr>
              <a:t>Ismertesse a </a:t>
            </a:r>
            <a:r>
              <a:rPr lang="hu-HU" dirty="0" err="1">
                <a:solidFill>
                  <a:schemeClr val="accent4">
                    <a:lumMod val="75000"/>
                  </a:schemeClr>
                </a:solidFill>
              </a:rPr>
              <a:t>szupranacionalizmus</a:t>
            </a:r>
            <a:r>
              <a:rPr lang="hu-HU" dirty="0">
                <a:solidFill>
                  <a:schemeClr val="accent4">
                    <a:lumMod val="75000"/>
                  </a:schemeClr>
                </a:solidFill>
              </a:rPr>
              <a:t> és </a:t>
            </a:r>
            <a:r>
              <a:rPr lang="hu-HU" dirty="0" err="1">
                <a:solidFill>
                  <a:schemeClr val="accent4">
                    <a:lumMod val="75000"/>
                  </a:schemeClr>
                </a:solidFill>
              </a:rPr>
              <a:t>kormányköziség</a:t>
            </a:r>
            <a:r>
              <a:rPr lang="hu-HU" dirty="0">
                <a:solidFill>
                  <a:schemeClr val="accent4">
                    <a:lumMod val="75000"/>
                  </a:schemeClr>
                </a:solidFill>
              </a:rPr>
              <a:t> fogalmait!</a:t>
            </a:r>
          </a:p>
          <a:p>
            <a:pPr marL="342900" indent="-342900" algn="just">
              <a:buFontTx/>
              <a:buChar char="-"/>
            </a:pPr>
            <a:r>
              <a:rPr lang="hu-HU" dirty="0">
                <a:solidFill>
                  <a:schemeClr val="accent4">
                    <a:lumMod val="75000"/>
                  </a:schemeClr>
                </a:solidFill>
              </a:rPr>
              <a:t>Hogyan jellemezné az “elmélyítés ” and “kibővítés” fogalmakat az Európai Integrációval kapcsoltban?</a:t>
            </a:r>
          </a:p>
          <a:p>
            <a:pPr marL="342900" indent="-342900" algn="just">
              <a:buFontTx/>
              <a:buChar char="-"/>
            </a:pPr>
            <a:endParaRPr lang="en-US" dirty="0">
              <a:solidFill>
                <a:schemeClr val="accent4">
                  <a:lumMod val="75000"/>
                </a:schemeClr>
              </a:solidFill>
            </a:endParaRPr>
          </a:p>
          <a:p>
            <a:pPr marL="342900" indent="-342900" algn="just">
              <a:buFontTx/>
              <a:buChar char="-"/>
            </a:pPr>
            <a:endParaRPr lang="en-US" dirty="0">
              <a:solidFill>
                <a:schemeClr val="accent4">
                  <a:lumMod val="75000"/>
                </a:schemeClr>
              </a:solidFill>
            </a:endParaRPr>
          </a:p>
          <a:p>
            <a:pPr algn="just"/>
            <a:endParaRPr lang="en-US" dirty="0">
              <a:solidFill>
                <a:schemeClr val="accent4">
                  <a:lumMod val="75000"/>
                </a:schemeClr>
              </a:solidFill>
            </a:endParaRPr>
          </a:p>
          <a:p>
            <a:pPr marL="457200" indent="-457200" algn="just">
              <a:buAutoNum type="arabicPeriod"/>
            </a:pPr>
            <a:endParaRPr lang="en-US" dirty="0">
              <a:solidFill>
                <a:schemeClr val="accent4">
                  <a:lumMod val="75000"/>
                </a:schemeClr>
              </a:solidFill>
            </a:endParaRPr>
          </a:p>
          <a:p>
            <a:pPr algn="just"/>
            <a:endParaRPr lang="en-US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18716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7AF1D635-B2C7-4E04-B1C5-3CAA86471C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5550" y="983876"/>
            <a:ext cx="2453917" cy="119969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C4F3692-B5AA-4567-A6DB-5E347DE6FF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845390"/>
            <a:ext cx="10208342" cy="690112"/>
          </a:xfrm>
        </p:spPr>
        <p:txBody>
          <a:bodyPr>
            <a:normAutofit fontScale="90000"/>
          </a:bodyPr>
          <a:lstStyle/>
          <a:p>
            <a:pPr algn="l"/>
            <a:r>
              <a:rPr lang="en-US" sz="2400" b="1" u="sng" dirty="0">
                <a:solidFill>
                  <a:schemeClr val="accent4">
                    <a:lumMod val="75000"/>
                  </a:schemeClr>
                </a:solidFill>
              </a:rPr>
              <a:t>Szirbik, EU Jogrendszere</a:t>
            </a:r>
            <a:br>
              <a:rPr lang="en-US" sz="2400" b="1" u="sng" dirty="0">
                <a:solidFill>
                  <a:schemeClr val="accent4">
                    <a:lumMod val="75000"/>
                  </a:schemeClr>
                </a:solidFill>
              </a:rPr>
            </a:br>
            <a:endParaRPr lang="en-US" sz="2400" b="1" u="sng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AC6D2E3-C7B6-4895-BFA4-F58D1C7F8B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789" y="2141298"/>
            <a:ext cx="10357449" cy="4063970"/>
          </a:xfrm>
        </p:spPr>
        <p:txBody>
          <a:bodyPr>
            <a:normAutofit/>
          </a:bodyPr>
          <a:lstStyle/>
          <a:p>
            <a:r>
              <a:rPr lang="en-US" b="1" u="sng" dirty="0">
                <a:solidFill>
                  <a:schemeClr val="accent4">
                    <a:lumMod val="75000"/>
                  </a:schemeClr>
                </a:solidFill>
              </a:rPr>
              <a:t>Legislation in the EU</a:t>
            </a:r>
          </a:p>
          <a:p>
            <a:pPr algn="just"/>
            <a:r>
              <a:rPr lang="hu-HU" b="1" dirty="0">
                <a:solidFill>
                  <a:schemeClr val="accent4">
                    <a:lumMod val="75000"/>
                  </a:schemeClr>
                </a:solidFill>
              </a:rPr>
              <a:t>EU jogalkotás </a:t>
            </a:r>
            <a:r>
              <a:rPr lang="hu-HU" b="1" dirty="0" err="1">
                <a:solidFill>
                  <a:schemeClr val="accent4">
                    <a:lumMod val="75000"/>
                  </a:schemeClr>
                </a:solidFill>
              </a:rPr>
              <a:t>relevan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c</a:t>
            </a:r>
            <a:r>
              <a:rPr lang="hu-HU" b="1" dirty="0">
                <a:solidFill>
                  <a:schemeClr val="accent4">
                    <a:lumMod val="75000"/>
                  </a:schemeClr>
                </a:solidFill>
              </a:rPr>
              <a:t>iája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:</a:t>
            </a:r>
            <a:endParaRPr lang="hu-HU" b="1" dirty="0">
              <a:solidFill>
                <a:schemeClr val="accent4">
                  <a:lumMod val="75000"/>
                </a:schemeClr>
              </a:solidFill>
            </a:endParaRPr>
          </a:p>
          <a:p>
            <a:pPr algn="just"/>
            <a:r>
              <a:rPr lang="hu-HU" b="1" dirty="0">
                <a:solidFill>
                  <a:schemeClr val="accent4">
                    <a:lumMod val="75000"/>
                  </a:schemeClr>
                </a:solidFill>
              </a:rPr>
              <a:t>A világ legnagyobb piaca, és második legnagyobb </a:t>
            </a:r>
            <a:r>
              <a:rPr lang="hu-HU" b="1" dirty="0" err="1">
                <a:solidFill>
                  <a:schemeClr val="accent4">
                    <a:lumMod val="75000"/>
                  </a:schemeClr>
                </a:solidFill>
              </a:rPr>
              <a:t>dem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o</a:t>
            </a:r>
            <a:r>
              <a:rPr lang="hu-HU" b="1" dirty="0" err="1">
                <a:solidFill>
                  <a:schemeClr val="accent4">
                    <a:lumMod val="75000"/>
                  </a:schemeClr>
                </a:solidFill>
              </a:rPr>
              <a:t>kráciája</a:t>
            </a:r>
            <a:r>
              <a:rPr lang="hu-HU" b="1" dirty="0">
                <a:solidFill>
                  <a:schemeClr val="accent4">
                    <a:lumMod val="75000"/>
                  </a:schemeClr>
                </a:solidFill>
              </a:rPr>
              <a:t>:</a:t>
            </a:r>
          </a:p>
          <a:p>
            <a:pPr algn="just"/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A 7.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jogalkotási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ciklusban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(2009-2014) a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Bizottság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584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előterjesztést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nyújtott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be a rendes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jogalkotói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eljárás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keretében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,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szemben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a 2004-2009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ciklus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(6.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ciklus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)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keretében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kidolgozott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508,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illetve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az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5.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cilkusban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előterjeszetett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432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tervezettel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.</a:t>
            </a:r>
          </a:p>
          <a:p>
            <a:pPr algn="just"/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A 7.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ciklusban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összesen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előterjesztett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658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tervezet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89%-a rendes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jogalkotási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eljárás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keretében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let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tárgyalva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ellenben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a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korábbi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ciklusok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keretében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megfigyelhető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49 %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illetve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42 %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részesedéssel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,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illetve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a 4.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ciklus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21 %-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os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arányával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9543422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7AF1D635-B2C7-4E04-B1C5-3CAA86471C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5550" y="983876"/>
            <a:ext cx="2453917" cy="119969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C4F3692-B5AA-4567-A6DB-5E347DE6FF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845390"/>
            <a:ext cx="10208342" cy="621101"/>
          </a:xfrm>
        </p:spPr>
        <p:txBody>
          <a:bodyPr>
            <a:normAutofit fontScale="90000"/>
          </a:bodyPr>
          <a:lstStyle/>
          <a:p>
            <a:pPr algn="l"/>
            <a:r>
              <a:rPr lang="en-US" sz="2400" b="1" u="sng" dirty="0">
                <a:solidFill>
                  <a:schemeClr val="accent4">
                    <a:lumMod val="75000"/>
                  </a:schemeClr>
                </a:solidFill>
              </a:rPr>
              <a:t/>
            </a:r>
            <a:br>
              <a:rPr lang="en-US" sz="2400" b="1" u="sng" dirty="0">
                <a:solidFill>
                  <a:schemeClr val="accent4">
                    <a:lumMod val="75000"/>
                  </a:schemeClr>
                </a:solidFill>
              </a:rPr>
            </a:br>
            <a:r>
              <a:rPr lang="en-US" sz="2400" b="1" u="sng" dirty="0">
                <a:solidFill>
                  <a:schemeClr val="accent4">
                    <a:lumMod val="75000"/>
                  </a:schemeClr>
                </a:solidFill>
              </a:rPr>
              <a:t>Szirbik, EU Jogrendszere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AC6D2E3-C7B6-4895-BFA4-F58D1C7F8B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789" y="2141298"/>
            <a:ext cx="10357449" cy="4150234"/>
          </a:xfrm>
        </p:spPr>
        <p:txBody>
          <a:bodyPr>
            <a:normAutofit fontScale="92500"/>
          </a:bodyPr>
          <a:lstStyle/>
          <a:p>
            <a:r>
              <a:rPr lang="hu-HU" b="1" dirty="0">
                <a:solidFill>
                  <a:schemeClr val="accent4">
                    <a:lumMod val="75000"/>
                  </a:schemeClr>
                </a:solidFill>
              </a:rPr>
              <a:t>A különböző eljárások</a:t>
            </a:r>
          </a:p>
          <a:p>
            <a:pPr algn="just"/>
            <a:r>
              <a:rPr lang="hu-HU" dirty="0">
                <a:solidFill>
                  <a:schemeClr val="accent4">
                    <a:lumMod val="75000"/>
                  </a:schemeClr>
                </a:solidFill>
              </a:rPr>
              <a:t>A jogalkotási aktusok elfogadása tekintetében </a:t>
            </a:r>
            <a:r>
              <a:rPr lang="hu-HU" b="1" dirty="0">
                <a:solidFill>
                  <a:schemeClr val="accent4">
                    <a:lumMod val="75000"/>
                  </a:schemeClr>
                </a:solidFill>
              </a:rPr>
              <a:t>kétféle eljárás </a:t>
            </a:r>
            <a:r>
              <a:rPr lang="hu-HU" dirty="0" err="1">
                <a:solidFill>
                  <a:schemeClr val="accent4">
                    <a:lumMod val="75000"/>
                  </a:schemeClr>
                </a:solidFill>
              </a:rPr>
              <a:t>különböztethető</a:t>
            </a:r>
            <a:r>
              <a:rPr lang="hu-HU" dirty="0">
                <a:solidFill>
                  <a:schemeClr val="accent4">
                    <a:lumMod val="75000"/>
                  </a:schemeClr>
                </a:solidFill>
              </a:rPr>
              <a:t> meg. </a:t>
            </a:r>
            <a:endParaRPr lang="en-US" dirty="0">
              <a:solidFill>
                <a:schemeClr val="accent4">
                  <a:lumMod val="75000"/>
                </a:schemeClr>
              </a:solidFill>
            </a:endParaRPr>
          </a:p>
          <a:p>
            <a:pPr algn="just"/>
            <a:r>
              <a:rPr lang="hu-HU" dirty="0">
                <a:solidFill>
                  <a:schemeClr val="accent4">
                    <a:lumMod val="75000"/>
                  </a:schemeClr>
                </a:solidFill>
              </a:rPr>
              <a:t>A </a:t>
            </a:r>
            <a:r>
              <a:rPr lang="hu-HU" b="1" dirty="0">
                <a:solidFill>
                  <a:schemeClr val="accent4">
                    <a:lumMod val="75000"/>
                  </a:schemeClr>
                </a:solidFill>
              </a:rPr>
              <a:t>rendes jogalkotói eljárás </a:t>
            </a:r>
            <a:r>
              <a:rPr lang="hu-HU" dirty="0">
                <a:solidFill>
                  <a:schemeClr val="accent4">
                    <a:lumMod val="75000"/>
                  </a:schemeClr>
                </a:solidFill>
              </a:rPr>
              <a:t>(az </a:t>
            </a:r>
            <a:r>
              <a:rPr lang="hu-HU" b="1" dirty="0" err="1">
                <a:solidFill>
                  <a:schemeClr val="accent4">
                    <a:lumMod val="75000"/>
                  </a:schemeClr>
                </a:solidFill>
              </a:rPr>
              <a:t>együttdöntés</a:t>
            </a:r>
            <a:r>
              <a:rPr lang="hu-HU" dirty="0">
                <a:solidFill>
                  <a:schemeClr val="accent4">
                    <a:lumMod val="75000"/>
                  </a:schemeClr>
                </a:solidFill>
              </a:rPr>
              <a:t>) során az Európai Parlament a Tanáccsal egyenrangú félként lép fel, a különleges jogalkotói eljárások pedig kizárólag rendkívüli esetekre alkalmazandók, és ezek során a Parlamentnek csupán tanácsadói szerepe van.</a:t>
            </a:r>
          </a:p>
          <a:p>
            <a:pPr algn="just"/>
            <a:r>
              <a:rPr lang="hu-HU" dirty="0">
                <a:solidFill>
                  <a:schemeClr val="accent4">
                    <a:lumMod val="75000"/>
                  </a:schemeClr>
                </a:solidFill>
              </a:rPr>
              <a:t>Bizonyos kérdésekben (például adóügy) az Európai Parlament csupán tanácsadó véleményt nyilvánít – ezt az eljárást nevezik </a:t>
            </a:r>
            <a:r>
              <a:rPr lang="hu-HU" b="1" dirty="0">
                <a:solidFill>
                  <a:schemeClr val="accent4">
                    <a:lumMod val="75000"/>
                  </a:schemeClr>
                </a:solidFill>
              </a:rPr>
              <a:t>konzultáció</a:t>
            </a:r>
            <a:r>
              <a:rPr lang="hu-HU" dirty="0">
                <a:solidFill>
                  <a:schemeClr val="accent4">
                    <a:lumMod val="75000"/>
                  </a:schemeClr>
                </a:solidFill>
              </a:rPr>
              <a:t>nak. Bizonyos esetekben a Szerződés kötelezően előírja a konzultációt, mert a jogalap ezt elengedhetetlenné teszi, ilyenkor a javaslat csak akkor emelkedhet jogerőre, ha a Parlament véleményét nyilvánított. Ilyen esetben tehát a Tanács nem jogosult kizárólagos döntéshozatalra.</a:t>
            </a:r>
          </a:p>
        </p:txBody>
      </p:sp>
    </p:spTree>
    <p:extLst>
      <p:ext uri="{BB962C8B-B14F-4D97-AF65-F5344CB8AC3E}">
        <p14:creationId xmlns:p14="http://schemas.microsoft.com/office/powerpoint/2010/main" val="35430225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7AF1D635-B2C7-4E04-B1C5-3CAA86471C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5550" y="983876"/>
            <a:ext cx="2453917" cy="119969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C4F3692-B5AA-4567-A6DB-5E347DE6FF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845390"/>
            <a:ext cx="10208342" cy="644104"/>
          </a:xfrm>
        </p:spPr>
        <p:txBody>
          <a:bodyPr>
            <a:normAutofit/>
          </a:bodyPr>
          <a:lstStyle/>
          <a:p>
            <a:pPr algn="l"/>
            <a:r>
              <a:rPr lang="en-US" sz="2000" b="1" i="1" dirty="0">
                <a:solidFill>
                  <a:schemeClr val="accent4">
                    <a:lumMod val="75000"/>
                  </a:schemeClr>
                </a:solidFill>
              </a:rPr>
              <a:t/>
            </a:r>
            <a:br>
              <a:rPr lang="en-US" sz="2000" b="1" i="1" dirty="0">
                <a:solidFill>
                  <a:schemeClr val="accent4">
                    <a:lumMod val="75000"/>
                  </a:schemeClr>
                </a:solidFill>
              </a:rPr>
            </a:br>
            <a:r>
              <a:rPr lang="en-US" sz="2000" b="1" i="1" dirty="0">
                <a:solidFill>
                  <a:schemeClr val="accent4">
                    <a:lumMod val="75000"/>
                  </a:schemeClr>
                </a:solidFill>
              </a:rPr>
              <a:t>Szirbik, EU Jogrendszere</a:t>
            </a:r>
            <a:endParaRPr lang="en-US" sz="2000" b="1" u="sng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AC6D2E3-C7B6-4895-BFA4-F58D1C7F8B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20483" y="2070340"/>
            <a:ext cx="9144000" cy="4491485"/>
          </a:xfrm>
        </p:spPr>
        <p:txBody>
          <a:bodyPr>
            <a:normAutofit fontScale="77500" lnSpcReduction="20000"/>
          </a:bodyPr>
          <a:lstStyle/>
          <a:p>
            <a:pPr algn="just"/>
            <a:endParaRPr lang="en-US" sz="2000" b="1" dirty="0">
              <a:solidFill>
                <a:schemeClr val="accent4">
                  <a:lumMod val="75000"/>
                </a:schemeClr>
              </a:solidFill>
            </a:endParaRPr>
          </a:p>
          <a:p>
            <a:pPr algn="just"/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Konzultációs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eljárás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</a:p>
          <a:p>
            <a:pPr algn="just"/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Az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Európai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Parlament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jóváhagyhatja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vagy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elutasíthatja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a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jogalkotási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javaslatot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,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illetve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módosításokat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javasolhat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ahhoz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. A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Tanács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jogilag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nem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köteles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helyt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adni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a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Parlament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véleményének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, de – a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Bíróság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ítélkezési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gyakorlatának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megfelelően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–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annak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hiányában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nem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hozhat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határozatot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.</a:t>
            </a:r>
          </a:p>
          <a:p>
            <a:pPr algn="just"/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Az 1957-es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Római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Szerződés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eredetileg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tanácsadói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szerepet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adott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a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Parlament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számára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a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jogalkotási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folyamatban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; a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javaslatot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a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Bizottság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tette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,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és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a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Tanács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fogadta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el a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jogszabályt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.</a:t>
            </a:r>
          </a:p>
          <a:p>
            <a:pPr algn="just"/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Az 1986-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os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Egységes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Európai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Okmány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,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és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később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a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Maastrichti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,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az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Amszterdami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, a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Nizzai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és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a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Lisszaboni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Szerződés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fokozatosan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kiszélesítette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az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Európai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Parlament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előjogait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: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immár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a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politikai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területek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nagy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többsége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tekintetében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(a rendes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jogalkotási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eljárás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keretében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) a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Tanáccsal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egyenrangú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félként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,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társjogalkotóként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jár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el, a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konzultáció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pedig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egy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korlátozott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számú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esetben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alkalmazott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,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különleges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jogalkotási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eljárássá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vált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(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illetve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nem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jogalkotási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eljárás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részét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képezi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).</a:t>
            </a:r>
          </a:p>
          <a:p>
            <a:pPr algn="just"/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Ezt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az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eljárást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ma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csupán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bizonyos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jogalkotási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területeken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,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például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a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belső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piaccal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kapcsolatos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mentességek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és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a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versenyjog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esetében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alkalmazzák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. A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Parlamenttel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történő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konzultáció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–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nem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jogalkotási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eljárásként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–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olyankor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is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szükséges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,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amikor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a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közös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kül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-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és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biztonságpolitika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(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KKBP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)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keretein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belül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nemzetközi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megállapodások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kerülnek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elfogadásra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435538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7AF1D635-B2C7-4E04-B1C5-3CAA86471C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5550" y="983876"/>
            <a:ext cx="2453917" cy="119969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C4F3692-B5AA-4567-A6DB-5E347DE6FF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845390"/>
            <a:ext cx="10208342" cy="563591"/>
          </a:xfrm>
        </p:spPr>
        <p:txBody>
          <a:bodyPr>
            <a:normAutofit/>
          </a:bodyPr>
          <a:lstStyle/>
          <a:p>
            <a:pPr algn="l"/>
            <a:r>
              <a:rPr lang="en-US" sz="2000" b="1" u="sng" dirty="0">
                <a:solidFill>
                  <a:schemeClr val="accent4">
                    <a:lumMod val="75000"/>
                  </a:schemeClr>
                </a:solidFill>
              </a:rPr>
              <a:t>Szirbik, EU Jogrendszere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AC6D2E3-C7B6-4895-BFA4-F58D1C7F8B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28508" y="2394339"/>
            <a:ext cx="9144000" cy="3782173"/>
          </a:xfrm>
        </p:spPr>
        <p:txBody>
          <a:bodyPr>
            <a:normAutofit fontScale="92500"/>
          </a:bodyPr>
          <a:lstStyle/>
          <a:p>
            <a:pPr algn="just"/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A 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rendes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jogalkotási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eljárás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egyenlő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súlyt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ad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az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Európai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Parlament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és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az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Unió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Tanácsa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számára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a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különféle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területeken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(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például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gazdasági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irányítás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,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bevándorlás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,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energia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,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közlekedés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,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környezetvédelem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és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fogyasztóvédelem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). Az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európai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jogszabályok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döntő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többségét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az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Európai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Parlament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és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a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Tanács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közösen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fogadja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el.</a:t>
            </a:r>
          </a:p>
          <a:p>
            <a:pPr algn="just"/>
            <a:endParaRPr lang="en-US" dirty="0">
              <a:solidFill>
                <a:schemeClr val="accent4">
                  <a:lumMod val="75000"/>
                </a:schemeClr>
              </a:solidFill>
            </a:endParaRPr>
          </a:p>
          <a:p>
            <a:pPr algn="just"/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Az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együttdöntési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eljárást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az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Európai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Uniót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létrehozó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Maastrichti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Szerződés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vezette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be (1992),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az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Amszterdami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Szerződés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(1999)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pedig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kiterjesztette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és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hatékonyabbá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tette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. A 2009.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december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1-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jén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hatályba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lépett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Lisszaboni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Szerződéssel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a rendes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jogalkotási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eljárásnak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átkeresztelt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eljárás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vált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az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uniós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döntéshozatali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rendszer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fő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jogalkotási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eljárásává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888481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7AF1D635-B2C7-4E04-B1C5-3CAA86471C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5550" y="983876"/>
            <a:ext cx="2453917" cy="119969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C4F3692-B5AA-4567-A6DB-5E347DE6FF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845390"/>
            <a:ext cx="10208342" cy="609599"/>
          </a:xfrm>
        </p:spPr>
        <p:txBody>
          <a:bodyPr>
            <a:normAutofit fontScale="90000"/>
          </a:bodyPr>
          <a:lstStyle/>
          <a:p>
            <a:pPr algn="l"/>
            <a:r>
              <a:rPr lang="en-US" sz="2400" b="1" u="sng" dirty="0">
                <a:solidFill>
                  <a:schemeClr val="accent4">
                    <a:lumMod val="75000"/>
                  </a:schemeClr>
                </a:solidFill>
              </a:rPr>
              <a:t/>
            </a:r>
            <a:br>
              <a:rPr lang="en-US" sz="2400" b="1" u="sng" dirty="0">
                <a:solidFill>
                  <a:schemeClr val="accent4">
                    <a:lumMod val="75000"/>
                  </a:schemeClr>
                </a:solidFill>
              </a:rPr>
            </a:br>
            <a:r>
              <a:rPr lang="en-US" sz="2400" b="1" u="sng" dirty="0">
                <a:solidFill>
                  <a:schemeClr val="accent4">
                    <a:lumMod val="75000"/>
                  </a:schemeClr>
                </a:solidFill>
              </a:rPr>
              <a:t>Szirbik, EU Jogrendszere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AC6D2E3-C7B6-4895-BFA4-F58D1C7F8B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789" y="2141298"/>
            <a:ext cx="10357449" cy="4282506"/>
          </a:xfrm>
        </p:spPr>
        <p:txBody>
          <a:bodyPr>
            <a:normAutofit/>
          </a:bodyPr>
          <a:lstStyle/>
          <a:p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Rendes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jogalkotási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eljárás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</a:p>
          <a:p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EUMSZ</a:t>
            </a:r>
            <a:endParaRPr lang="en-US" sz="1600" b="1" dirty="0">
              <a:solidFill>
                <a:schemeClr val="accent4">
                  <a:lumMod val="75000"/>
                </a:schemeClr>
              </a:solidFill>
            </a:endParaRPr>
          </a:p>
          <a:p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2.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FEJEZET</a:t>
            </a:r>
            <a:endParaRPr lang="en-US" sz="1600" b="1" dirty="0">
              <a:solidFill>
                <a:schemeClr val="accent4">
                  <a:lumMod val="75000"/>
                </a:schemeClr>
              </a:solidFill>
            </a:endParaRPr>
          </a:p>
          <a:p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AZ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UNIÓ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JOGI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AKTUSAI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, AZ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ELFOGADÁSUKRA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VONATKOZÓ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ELJÁRÁSOK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ÉS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EGYÉB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RENDELKEZÉSEK</a:t>
            </a:r>
            <a:endParaRPr lang="en-US" sz="1600" b="1" dirty="0">
              <a:solidFill>
                <a:schemeClr val="accent4">
                  <a:lumMod val="75000"/>
                </a:schemeClr>
              </a:solidFill>
            </a:endParaRPr>
          </a:p>
          <a:p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2.  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SZAKASZ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</a:p>
          <a:p>
            <a:pPr algn="just"/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A JOGI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AKTUSOK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ELFOGADÁSÁRA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VONATKOZÓ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ELJÁRÁSOK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ÉS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EGYÉB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RENDELKEZÉSEK</a:t>
            </a:r>
            <a:endParaRPr lang="en-US" sz="1600" b="1" dirty="0">
              <a:solidFill>
                <a:schemeClr val="accent4">
                  <a:lumMod val="75000"/>
                </a:schemeClr>
              </a:solidFill>
            </a:endParaRPr>
          </a:p>
          <a:p>
            <a:pPr algn="just"/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294.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cikk</a:t>
            </a:r>
            <a:endParaRPr lang="en-US" sz="1600" b="1" dirty="0">
              <a:solidFill>
                <a:schemeClr val="accent4">
                  <a:lumMod val="75000"/>
                </a:schemeClr>
              </a:solidFill>
            </a:endParaRPr>
          </a:p>
          <a:p>
            <a:pPr algn="just"/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(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az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EKSz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.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korábbi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251.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cikke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) </a:t>
            </a:r>
          </a:p>
          <a:p>
            <a:pPr marL="342900" indent="-342900" algn="just">
              <a:buAutoNum type="arabicParenBoth"/>
            </a:pP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Ha A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Szerződések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valamely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jogi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aktus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elfogadásával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kapcsolatban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rendes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jogalkotási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eljárásra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hivatkoznak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, a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következő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eljárást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kell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alkalmazni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.</a:t>
            </a:r>
          </a:p>
          <a:p>
            <a:pPr marL="342900" indent="-342900" algn="just">
              <a:buAutoNum type="arabicParenBoth"/>
            </a:pP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  A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Bizottság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javaslatot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terjeszt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az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Európai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Parlament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és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a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Tanács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</a:rPr>
              <a:t>elé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039249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7AF1D635-B2C7-4E04-B1C5-3CAA86471C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5550" y="983876"/>
            <a:ext cx="2453917" cy="119969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C4F3692-B5AA-4567-A6DB-5E347DE6FF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845390"/>
            <a:ext cx="10208342" cy="609599"/>
          </a:xfrm>
        </p:spPr>
        <p:txBody>
          <a:bodyPr>
            <a:normAutofit fontScale="90000"/>
          </a:bodyPr>
          <a:lstStyle/>
          <a:p>
            <a:pPr algn="l"/>
            <a:r>
              <a:rPr lang="en-US" sz="2400" b="1" u="sng" dirty="0">
                <a:solidFill>
                  <a:schemeClr val="accent4">
                    <a:lumMod val="75000"/>
                  </a:schemeClr>
                </a:solidFill>
              </a:rPr>
              <a:t/>
            </a:r>
            <a:br>
              <a:rPr lang="en-US" sz="2400" b="1" u="sng" dirty="0">
                <a:solidFill>
                  <a:schemeClr val="accent4">
                    <a:lumMod val="75000"/>
                  </a:schemeClr>
                </a:solidFill>
              </a:rPr>
            </a:br>
            <a:r>
              <a:rPr lang="en-US" sz="2400" b="1" u="sng" dirty="0">
                <a:solidFill>
                  <a:schemeClr val="accent4">
                    <a:lumMod val="75000"/>
                  </a:schemeClr>
                </a:solidFill>
              </a:rPr>
              <a:t>Szirbik, EU Jogrendszere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AC6D2E3-C7B6-4895-BFA4-F58D1C7F8B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789" y="2141298"/>
            <a:ext cx="10357449" cy="4282506"/>
          </a:xfrm>
        </p:spPr>
        <p:txBody>
          <a:bodyPr>
            <a:normAutofit/>
          </a:bodyPr>
          <a:lstStyle/>
          <a:p>
            <a:r>
              <a:rPr lang="en-US" sz="1800" b="1" dirty="0">
                <a:solidFill>
                  <a:schemeClr val="accent4">
                    <a:lumMod val="75000"/>
                  </a:schemeClr>
                </a:solidFill>
              </a:rPr>
              <a:t>Rendes </a:t>
            </a:r>
            <a:r>
              <a:rPr lang="en-US" sz="1800" b="1" dirty="0" err="1">
                <a:solidFill>
                  <a:schemeClr val="accent4">
                    <a:lumMod val="75000"/>
                  </a:schemeClr>
                </a:solidFill>
              </a:rPr>
              <a:t>jogalkotási</a:t>
            </a:r>
            <a:r>
              <a:rPr lang="en-US" sz="18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800" b="1" dirty="0" err="1">
                <a:solidFill>
                  <a:schemeClr val="accent4">
                    <a:lumMod val="75000"/>
                  </a:schemeClr>
                </a:solidFill>
              </a:rPr>
              <a:t>eljárás</a:t>
            </a:r>
            <a:r>
              <a:rPr lang="en-US" sz="1800" b="1" dirty="0">
                <a:solidFill>
                  <a:schemeClr val="accent4">
                    <a:lumMod val="75000"/>
                  </a:schemeClr>
                </a:solidFill>
              </a:rPr>
              <a:t> – </a:t>
            </a:r>
            <a:r>
              <a:rPr lang="en-US" sz="1800" b="1" dirty="0" err="1">
                <a:solidFill>
                  <a:schemeClr val="accent4">
                    <a:lumMod val="75000"/>
                  </a:schemeClr>
                </a:solidFill>
              </a:rPr>
              <a:t>EUMSZ</a:t>
            </a:r>
            <a:r>
              <a:rPr lang="en-US" sz="1800" b="1" dirty="0">
                <a:solidFill>
                  <a:schemeClr val="accent4">
                    <a:lumMod val="75000"/>
                  </a:schemeClr>
                </a:solidFill>
              </a:rPr>
              <a:t> 294. </a:t>
            </a:r>
            <a:r>
              <a:rPr lang="en-US" sz="1800" b="1" dirty="0" err="1">
                <a:solidFill>
                  <a:schemeClr val="accent4">
                    <a:lumMod val="75000"/>
                  </a:schemeClr>
                </a:solidFill>
              </a:rPr>
              <a:t>Cikk</a:t>
            </a:r>
            <a:r>
              <a:rPr lang="en-US" sz="18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</a:p>
          <a:p>
            <a:pPr algn="just"/>
            <a:r>
              <a:rPr lang="en-US" sz="1600" b="1" u="sng" dirty="0">
                <a:solidFill>
                  <a:schemeClr val="accent4">
                    <a:lumMod val="75000"/>
                  </a:schemeClr>
                </a:solidFill>
              </a:rPr>
              <a:t>Első </a:t>
            </a:r>
            <a:r>
              <a:rPr lang="en-US" sz="1600" b="1" u="sng" dirty="0" err="1">
                <a:solidFill>
                  <a:schemeClr val="accent4">
                    <a:lumMod val="75000"/>
                  </a:schemeClr>
                </a:solidFill>
              </a:rPr>
              <a:t>olvasás</a:t>
            </a:r>
            <a:endParaRPr lang="en-US" sz="1600" b="1" u="sng" dirty="0">
              <a:solidFill>
                <a:schemeClr val="accent4">
                  <a:lumMod val="75000"/>
                </a:schemeClr>
              </a:solidFill>
            </a:endParaRPr>
          </a:p>
          <a:p>
            <a:pPr algn="just"/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(3) </a:t>
            </a:r>
            <a:r>
              <a:rPr lang="hu-HU" sz="1600" b="1" dirty="0">
                <a:solidFill>
                  <a:schemeClr val="accent4">
                    <a:lumMod val="75000"/>
                  </a:schemeClr>
                </a:solidFill>
              </a:rPr>
              <a:t>Az Európai Parlament első olvasatban elfogadja álláspontját és azt továbbítja a Tanácsnak.</a:t>
            </a:r>
          </a:p>
          <a:p>
            <a:pPr algn="just"/>
            <a:r>
              <a:rPr lang="hu-HU" sz="1600" b="1" dirty="0">
                <a:solidFill>
                  <a:schemeClr val="accent4">
                    <a:lumMod val="75000"/>
                  </a:schemeClr>
                </a:solidFill>
              </a:rPr>
              <a:t>(4)   Ha a Tanács az Európai Parlament álláspontjával egyetért, a javasolt aktust az Európai Parlament álláspontjának megfelelő szövegezéssel elfogadottnak kell tekinteni.</a:t>
            </a:r>
          </a:p>
          <a:p>
            <a:pPr algn="just"/>
            <a:r>
              <a:rPr lang="hu-HU" sz="1600" b="1" dirty="0">
                <a:solidFill>
                  <a:schemeClr val="accent4">
                    <a:lumMod val="75000"/>
                  </a:schemeClr>
                </a:solidFill>
              </a:rPr>
              <a:t>(5)   Ha a Tanács nem ért egyet az Európai Parlament álláspontjával, a Tanács első olvasatban elfogadja saját álláspontját, és azt közli az Európai Parlamenttel.</a:t>
            </a:r>
          </a:p>
          <a:p>
            <a:pPr algn="just"/>
            <a:r>
              <a:rPr lang="hu-HU" sz="1600" b="1" dirty="0">
                <a:solidFill>
                  <a:schemeClr val="accent4">
                    <a:lumMod val="75000"/>
                  </a:schemeClr>
                </a:solidFill>
              </a:rPr>
              <a:t>(6)   A Tanács </a:t>
            </a:r>
            <a:r>
              <a:rPr lang="hu-HU" sz="1600" b="1" dirty="0" err="1">
                <a:solidFill>
                  <a:schemeClr val="accent4">
                    <a:lumMod val="75000"/>
                  </a:schemeClr>
                </a:solidFill>
              </a:rPr>
              <a:t>teljeskörűen</a:t>
            </a:r>
            <a:r>
              <a:rPr lang="hu-HU" sz="1600" b="1" dirty="0">
                <a:solidFill>
                  <a:schemeClr val="accent4">
                    <a:lumMod val="75000"/>
                  </a:schemeClr>
                </a:solidFill>
              </a:rPr>
              <a:t> tájékoztatja az Európai Parlamentet az első olvasatban elfogadott álláspont elfogadásához vezető okokról. A Bizottság </a:t>
            </a:r>
            <a:r>
              <a:rPr lang="hu-HU" sz="1600" b="1" dirty="0" err="1">
                <a:solidFill>
                  <a:schemeClr val="accent4">
                    <a:lumMod val="75000"/>
                  </a:schemeClr>
                </a:solidFill>
              </a:rPr>
              <a:t>teljeskörűen</a:t>
            </a:r>
            <a:r>
              <a:rPr lang="hu-HU" sz="1600" b="1" dirty="0">
                <a:solidFill>
                  <a:schemeClr val="accent4">
                    <a:lumMod val="75000"/>
                  </a:schemeClr>
                </a:solidFill>
              </a:rPr>
              <a:t> tájékoztatja az Európai Parlamentet a saját álláspontjáról.</a:t>
            </a:r>
            <a:endParaRPr lang="en-US" sz="1600" b="1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30619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1353</TotalTime>
  <Words>2161</Words>
  <Application>Microsoft Office PowerPoint</Application>
  <PresentationFormat>Szélesvásznú</PresentationFormat>
  <Paragraphs>148</Paragraphs>
  <Slides>22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22</vt:i4>
      </vt:variant>
    </vt:vector>
  </HeadingPairs>
  <TitlesOfParts>
    <vt:vector size="26" baseType="lpstr">
      <vt:lpstr>Arial</vt:lpstr>
      <vt:lpstr>Calibri</vt:lpstr>
      <vt:lpstr>Calibri Light</vt:lpstr>
      <vt:lpstr>Office Theme</vt:lpstr>
      <vt:lpstr>PowerPoint-bemutató</vt:lpstr>
      <vt:lpstr>Szirbik, EU Jogrendszere </vt:lpstr>
      <vt:lpstr>Szirbik, EU Jogrendszere </vt:lpstr>
      <vt:lpstr>Szirbik, EU Jogrendszere </vt:lpstr>
      <vt:lpstr> Szirbik, EU Jogrendszere</vt:lpstr>
      <vt:lpstr> Szirbik, EU Jogrendszere</vt:lpstr>
      <vt:lpstr>Szirbik, EU Jogrendszere</vt:lpstr>
      <vt:lpstr> Szirbik, EU Jogrendszere</vt:lpstr>
      <vt:lpstr> Szirbik, EU Jogrendszere</vt:lpstr>
      <vt:lpstr> Szirbik, EU Jogrendszere</vt:lpstr>
      <vt:lpstr> Szirbik, EU Jogrendszere</vt:lpstr>
      <vt:lpstr> Szirbik, EU Jogrendszere</vt:lpstr>
      <vt:lpstr> Szirbik, EU Jogrendszere</vt:lpstr>
      <vt:lpstr> Szirbik, EU Jogrendszere</vt:lpstr>
      <vt:lpstr> Szirbik, EU Jogrendszere</vt:lpstr>
      <vt:lpstr> Szirbik, EU Jogrendszere</vt:lpstr>
      <vt:lpstr> Szirbik, EU Jogrendszere</vt:lpstr>
      <vt:lpstr> Szirbik, EU Jogrendszere</vt:lpstr>
      <vt:lpstr> Szirbik, EU Jogrendszere</vt:lpstr>
      <vt:lpstr> Szirbik, EU Jogrendszere</vt:lpstr>
      <vt:lpstr> Szirbik, EU Jogrendszere</vt:lpstr>
      <vt:lpstr>Köszönöm a figyelmüket!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NATIONAL UNIVERSITY OF PUBLIC SERVICE</dc:title>
  <dc:creator>Szirbik Miklos</dc:creator>
  <cp:lastModifiedBy>Tanterem</cp:lastModifiedBy>
  <cp:revision>64</cp:revision>
  <dcterms:created xsi:type="dcterms:W3CDTF">2019-02-07T17:10:18Z</dcterms:created>
  <dcterms:modified xsi:type="dcterms:W3CDTF">2019-11-11T10:32:54Z</dcterms:modified>
</cp:coreProperties>
</file>